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media/image8.jpg" ContentType="image/jpg"/>
  <Override PartName="/ppt/media/image12.jpg" ContentType="image/jpg"/>
  <Override PartName="/ppt/media/image13.jpg" ContentType="image/jpg"/>
  <Override PartName="/ppt/notesSlides/notesSlide2.xml" ContentType="application/vnd.openxmlformats-officedocument.presentationml.notesSlide+xml"/>
  <Override PartName="/ppt/media/image15.jpg" ContentType="image/jpg"/>
  <Override PartName="/ppt/media/image16.jpg" ContentType="image/jpg"/>
  <Override PartName="/ppt/media/image17.jpg" ContentType="image/jp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73" r:id="rId3"/>
  </p:sldMasterIdLst>
  <p:notesMasterIdLst>
    <p:notesMasterId r:id="rId57"/>
  </p:notesMasterIdLst>
  <p:sldIdLst>
    <p:sldId id="370" r:id="rId4"/>
    <p:sldId id="1436" r:id="rId5"/>
    <p:sldId id="1406" r:id="rId6"/>
    <p:sldId id="1437" r:id="rId7"/>
    <p:sldId id="1502" r:id="rId8"/>
    <p:sldId id="1139" r:id="rId9"/>
    <p:sldId id="1445" r:id="rId10"/>
    <p:sldId id="1447" r:id="rId11"/>
    <p:sldId id="1446" r:id="rId12"/>
    <p:sldId id="1476" r:id="rId13"/>
    <p:sldId id="1478" r:id="rId14"/>
    <p:sldId id="298" r:id="rId15"/>
    <p:sldId id="1448" r:id="rId16"/>
    <p:sldId id="1451" r:id="rId17"/>
    <p:sldId id="1485" r:id="rId18"/>
    <p:sldId id="1501" r:id="rId19"/>
    <p:sldId id="290" r:id="rId20"/>
    <p:sldId id="287" r:id="rId21"/>
    <p:sldId id="1477" r:id="rId22"/>
    <p:sldId id="1449" r:id="rId23"/>
    <p:sldId id="1479" r:id="rId24"/>
    <p:sldId id="1468" r:id="rId25"/>
    <p:sldId id="1467" r:id="rId26"/>
    <p:sldId id="1481" r:id="rId27"/>
    <p:sldId id="307" r:id="rId28"/>
    <p:sldId id="1459" r:id="rId29"/>
    <p:sldId id="1486" r:id="rId30"/>
    <p:sldId id="309" r:id="rId31"/>
    <p:sldId id="1482" r:id="rId32"/>
    <p:sldId id="1458" r:id="rId33"/>
    <p:sldId id="1466" r:id="rId34"/>
    <p:sldId id="1503" r:id="rId35"/>
    <p:sldId id="1487" r:id="rId36"/>
    <p:sldId id="1457" r:id="rId37"/>
    <p:sldId id="1443" r:id="rId38"/>
    <p:sldId id="1484" r:id="rId39"/>
    <p:sldId id="1492" r:id="rId40"/>
    <p:sldId id="1490" r:id="rId41"/>
    <p:sldId id="1491" r:id="rId42"/>
    <p:sldId id="1488" r:id="rId43"/>
    <p:sldId id="1496" r:id="rId44"/>
    <p:sldId id="1452" r:id="rId45"/>
    <p:sldId id="1498" r:id="rId46"/>
    <p:sldId id="1500" r:id="rId47"/>
    <p:sldId id="1505" r:id="rId48"/>
    <p:sldId id="1193" r:id="rId49"/>
    <p:sldId id="1463" r:id="rId50"/>
    <p:sldId id="1504" r:id="rId51"/>
    <p:sldId id="1444" r:id="rId52"/>
    <p:sldId id="1499" r:id="rId53"/>
    <p:sldId id="1453" r:id="rId54"/>
    <p:sldId id="713" r:id="rId55"/>
    <p:sldId id="1427" r:id="rId5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4"/>
    <p:restoredTop sz="94691"/>
  </p:normalViewPr>
  <p:slideViewPr>
    <p:cSldViewPr snapToGrid="0" snapToObjects="1" showGuides="1">
      <p:cViewPr varScale="1">
        <p:scale>
          <a:sx n="201" d="100"/>
          <a:sy n="201" d="100"/>
        </p:scale>
        <p:origin x="19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1D8AD-8F73-7143-9A86-16250EDFF61C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552A-DBA9-0B41-9D82-B11B59ECF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4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03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82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32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76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35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717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9552A-DBA9-0B41-9D82-B11B59ECFCC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55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9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733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1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09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2F2AC-3778-43E8-9E82-E65210D39278}" type="datetimeFigureOut">
              <a:rPr kumimoji="0" lang="nl-NL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08-04-2021</a:t>
            </a:fld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B260A-4A27-4025-8C0B-5E67CCCB516A}" type="slidenum">
              <a:rPr kumimoji="0" lang="nl-NL" sz="1733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7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93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4/8/21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5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631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D808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432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F2AC-3778-43E8-9E82-E65210D39278}" type="datetimeFigureOut">
              <a:rPr lang="nl-NL" smtClean="0"/>
              <a:t>08-04-2021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260A-4A27-4025-8C0B-5E67CCCB516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5864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 sz="2400" baseline="0">
                <a:latin typeface="Abadi MT Condensed Extra Bold" panose="020B0306030101010103" pitchFamily="34" charset="77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78317-E2E7-FB46-B0E5-22F7C9DCA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162" y="170958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9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5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03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72" r:id="rId3"/>
    <p:sldLayoutId id="2147483694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454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95" r:id="rId4"/>
    <p:sldLayoutId id="2147483696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researchgate.net/profile/Robert_Van_Der_Willige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0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://empoweringthenatives.edublogs.org/2012/03/15/creative-commons-licenses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0.emf"/><Relationship Id="rId4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xes in Radial Patterns 01">
            <a:extLst>
              <a:ext uri="{FF2B5EF4-FFF2-40B4-BE49-F238E27FC236}">
                <a16:creationId xmlns:a16="http://schemas.microsoft.com/office/drawing/2014/main" id="{AC4A256E-1022-8841-929E-D3437003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66" y="0"/>
            <a:ext cx="672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4AB6C803-3533-2D41-8DFA-84F26FBA5A79}"/>
              </a:ext>
            </a:extLst>
          </p:cNvPr>
          <p:cNvSpPr txBox="1">
            <a:spLocks/>
          </p:cNvSpPr>
          <p:nvPr/>
        </p:nvSpPr>
        <p:spPr>
          <a:xfrm>
            <a:off x="125245" y="223066"/>
            <a:ext cx="6938953" cy="1222129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219170"/>
            <a:r>
              <a:rPr lang="en-GB" dirty="0" err="1">
                <a:solidFill>
                  <a:srgbClr val="C00000"/>
                </a:solidFill>
              </a:rPr>
              <a:t>Artificiële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Intelligentie</a:t>
            </a:r>
            <a:endParaRPr lang="en-GB" dirty="0">
              <a:solidFill>
                <a:srgbClr val="C00000"/>
              </a:solidFill>
            </a:endParaRPr>
          </a:p>
          <a:p>
            <a:pPr algn="r" defTabSz="1219170"/>
            <a:r>
              <a:rPr lang="en-GB" sz="2000" dirty="0">
                <a:solidFill>
                  <a:srgbClr val="C00000"/>
                </a:solidFill>
              </a:rPr>
              <a:t>RCA AIG </a:t>
            </a:r>
            <a:r>
              <a:rPr lang="en-GB" sz="2000">
                <a:solidFill>
                  <a:srgbClr val="C00000"/>
                </a:solidFill>
              </a:rPr>
              <a:t>04Q6 </a:t>
            </a:r>
            <a:r>
              <a:rPr lang="en-GB" sz="2000">
                <a:solidFill>
                  <a:srgbClr val="002060"/>
                </a:solidFill>
              </a:rPr>
              <a:t>08 </a:t>
            </a:r>
            <a:r>
              <a:rPr lang="en-GB" sz="2000" dirty="0">
                <a:solidFill>
                  <a:srgbClr val="002060"/>
                </a:solidFill>
              </a:rPr>
              <a:t>APRIL 2021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A6633-AFF2-F142-9EDE-FF8D202F93A2}"/>
              </a:ext>
            </a:extLst>
          </p:cNvPr>
          <p:cNvSpPr/>
          <p:nvPr/>
        </p:nvSpPr>
        <p:spPr>
          <a:xfrm>
            <a:off x="10006849" y="6181831"/>
            <a:ext cx="205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DataLab</a:t>
            </a:r>
            <a:endParaRPr lang="en-US" b="1" kern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r>
              <a:rPr lang="en-US" sz="1400" b="1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hlinkClick r:id="rId4" tooltip="click for more work by this per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rtl val="0"/>
              </a:rPr>
              <a:t>Rob van der Willigen</a:t>
            </a:r>
            <a:endParaRPr lang="en-GB" sz="140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AAB7F-E4D7-AE4E-873A-4D2841C2A722}"/>
              </a:ext>
            </a:extLst>
          </p:cNvPr>
          <p:cNvSpPr/>
          <p:nvPr/>
        </p:nvSpPr>
        <p:spPr>
          <a:xfrm>
            <a:off x="5624712" y="2581937"/>
            <a:ext cx="55888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i="1">
                <a:solidFill>
                  <a:srgbClr val="002060"/>
                </a:solidFill>
              </a:rPr>
              <a:t>Computational Foundations of </a:t>
            </a:r>
          </a:p>
          <a:p>
            <a:r>
              <a:rPr lang="en-GB" sz="3200" i="1">
                <a:solidFill>
                  <a:srgbClr val="002060"/>
                </a:solidFill>
              </a:rPr>
              <a:t>Machine Learning [ML]</a:t>
            </a:r>
          </a:p>
          <a:p>
            <a:r>
              <a:rPr lang="en-GB" sz="3200" i="1">
                <a:solidFill>
                  <a:srgbClr val="002060"/>
                </a:solidFill>
              </a:rPr>
              <a:t>with Python</a:t>
            </a:r>
            <a:endParaRPr lang="en-GB" sz="3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745431" y="1083841"/>
            <a:ext cx="1104403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WhatDoWeDoAllDay" panose="02000500000000000000" pitchFamily="2" charset="77"/>
              </a:rPr>
              <a:t>A Perceptron is a binary classifier that was invented by Frank Rosenblatt in </a:t>
            </a:r>
            <a:r>
              <a:rPr lang="en-GB" sz="4000" dirty="0">
                <a:latin typeface="WhatDoWeDoAllDay" panose="02000500000000000000" pitchFamily="2" charset="77"/>
              </a:rPr>
              <a:t>1958, </a:t>
            </a:r>
            <a:r>
              <a:rPr lang="en-GB" sz="2400" dirty="0">
                <a:latin typeface="WhatDoWeDoAllDay" panose="02000500000000000000" pitchFamily="2" charset="77"/>
              </a:rPr>
              <a:t>working on a research project for Cornell Aeronautical Laboratory that was US government funded.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It was based on the advances with respect to </a:t>
            </a:r>
            <a:r>
              <a:rPr lang="en-GB" sz="2400" dirty="0" err="1">
                <a:latin typeface="WhatDoWeDoAllDay" panose="02000500000000000000" pitchFamily="2" charset="77"/>
              </a:rPr>
              <a:t>mimicing</a:t>
            </a:r>
            <a:r>
              <a:rPr lang="en-GB" sz="2400" dirty="0">
                <a:latin typeface="WhatDoWeDoAllDay" panose="02000500000000000000" pitchFamily="2" charset="77"/>
              </a:rPr>
              <a:t> the human brain, in particular the MCP architecture that was recently invented by McCulloch and Pitts.</a:t>
            </a:r>
          </a:p>
          <a:p>
            <a:endParaRPr lang="en-GB" sz="2400" dirty="0">
              <a:effectLst/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This architecture attempted to mimic the way neurons operate in the brain: given certain inputs, they fire, and their firing behaviour can change over time. 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By allowing the same to happen in an artificial neuron, researchers at the time argued, machines could become capable of approximating human intelligence.</a:t>
            </a:r>
            <a:endParaRPr lang="en-GB" sz="2400" dirty="0">
              <a:effectLst/>
              <a:latin typeface="WhatDoWeDoAllDay" panose="02000500000000000000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482684-02E2-7A4E-8C13-3C49ADC616E8}"/>
              </a:ext>
            </a:extLst>
          </p:cNvPr>
          <p:cNvSpPr/>
          <p:nvPr/>
        </p:nvSpPr>
        <p:spPr>
          <a:xfrm>
            <a:off x="4822978" y="295230"/>
            <a:ext cx="2382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</a:t>
            </a:r>
          </a:p>
        </p:txBody>
      </p:sp>
    </p:spTree>
    <p:extLst>
      <p:ext uri="{BB962C8B-B14F-4D97-AF65-F5344CB8AC3E}">
        <p14:creationId xmlns:p14="http://schemas.microsoft.com/office/powerpoint/2010/main" val="2841248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744A-8924-F34F-8C90-F4ED0984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281" y="4819007"/>
            <a:ext cx="1199656" cy="150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D4BD4-5682-924C-A02B-9C55ABF90A7D}"/>
              </a:ext>
            </a:extLst>
          </p:cNvPr>
          <p:cNvSpPr/>
          <p:nvPr/>
        </p:nvSpPr>
        <p:spPr>
          <a:xfrm>
            <a:off x="3042006" y="660343"/>
            <a:ext cx="5990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0" i="0" u="none" strike="noStrike">
                <a:solidFill>
                  <a:srgbClr val="0A264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MACHINE LEARNING </a:t>
            </a:r>
            <a:r>
              <a:rPr lang="en-GB" sz="4000" b="0" i="0" u="none" strike="noStrike">
                <a:solidFill>
                  <a:srgbClr val="C0000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[ML]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C3A7A-F977-F448-9933-E9E73D69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DB21E-658D-8543-B6A4-5CE920C6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9" b="40732"/>
          <a:stretch/>
        </p:blipFill>
        <p:spPr>
          <a:xfrm>
            <a:off x="3776187" y="1718372"/>
            <a:ext cx="3997691" cy="3852961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3E1743F5-D671-7C4E-92DE-9A02ABCCDB9E}"/>
              </a:ext>
            </a:extLst>
          </p:cNvPr>
          <p:cNvSpPr/>
          <p:nvPr/>
        </p:nvSpPr>
        <p:spPr>
          <a:xfrm>
            <a:off x="2576037" y="3378200"/>
            <a:ext cx="2400300" cy="1111250"/>
          </a:xfrm>
          <a:custGeom>
            <a:avLst/>
            <a:gdLst>
              <a:gd name="connsiteX0" fmla="*/ 1390650 w 2400300"/>
              <a:gd name="connsiteY0" fmla="*/ 6350 h 888672"/>
              <a:gd name="connsiteX1" fmla="*/ 1346200 w 2400300"/>
              <a:gd name="connsiteY1" fmla="*/ 12700 h 888672"/>
              <a:gd name="connsiteX2" fmla="*/ 1327150 w 2400300"/>
              <a:gd name="connsiteY2" fmla="*/ 6350 h 888672"/>
              <a:gd name="connsiteX3" fmla="*/ 1276350 w 2400300"/>
              <a:gd name="connsiteY3" fmla="*/ 0 h 888672"/>
              <a:gd name="connsiteX4" fmla="*/ 571500 w 2400300"/>
              <a:gd name="connsiteY4" fmla="*/ 6350 h 888672"/>
              <a:gd name="connsiteX5" fmla="*/ 501650 w 2400300"/>
              <a:gd name="connsiteY5" fmla="*/ 19050 h 888672"/>
              <a:gd name="connsiteX6" fmla="*/ 400050 w 2400300"/>
              <a:gd name="connsiteY6" fmla="*/ 38100 h 888672"/>
              <a:gd name="connsiteX7" fmla="*/ 381000 w 2400300"/>
              <a:gd name="connsiteY7" fmla="*/ 44450 h 888672"/>
              <a:gd name="connsiteX8" fmla="*/ 330200 w 2400300"/>
              <a:gd name="connsiteY8" fmla="*/ 57150 h 888672"/>
              <a:gd name="connsiteX9" fmla="*/ 311150 w 2400300"/>
              <a:gd name="connsiteY9" fmla="*/ 76200 h 888672"/>
              <a:gd name="connsiteX10" fmla="*/ 292100 w 2400300"/>
              <a:gd name="connsiteY10" fmla="*/ 88900 h 888672"/>
              <a:gd name="connsiteX11" fmla="*/ 279400 w 2400300"/>
              <a:gd name="connsiteY11" fmla="*/ 107950 h 888672"/>
              <a:gd name="connsiteX12" fmla="*/ 260350 w 2400300"/>
              <a:gd name="connsiteY12" fmla="*/ 133350 h 888672"/>
              <a:gd name="connsiteX13" fmla="*/ 260350 w 2400300"/>
              <a:gd name="connsiteY13" fmla="*/ 254000 h 888672"/>
              <a:gd name="connsiteX14" fmla="*/ 266700 w 2400300"/>
              <a:gd name="connsiteY14" fmla="*/ 279400 h 888672"/>
              <a:gd name="connsiteX15" fmla="*/ 298450 w 2400300"/>
              <a:gd name="connsiteY15" fmla="*/ 311150 h 888672"/>
              <a:gd name="connsiteX16" fmla="*/ 355600 w 2400300"/>
              <a:gd name="connsiteY16" fmla="*/ 355600 h 888672"/>
              <a:gd name="connsiteX17" fmla="*/ 374650 w 2400300"/>
              <a:gd name="connsiteY17" fmla="*/ 374650 h 888672"/>
              <a:gd name="connsiteX18" fmla="*/ 412750 w 2400300"/>
              <a:gd name="connsiteY18" fmla="*/ 393700 h 888672"/>
              <a:gd name="connsiteX19" fmla="*/ 501650 w 2400300"/>
              <a:gd name="connsiteY19" fmla="*/ 450850 h 888672"/>
              <a:gd name="connsiteX20" fmla="*/ 527050 w 2400300"/>
              <a:gd name="connsiteY20" fmla="*/ 457200 h 888672"/>
              <a:gd name="connsiteX21" fmla="*/ 565150 w 2400300"/>
              <a:gd name="connsiteY21" fmla="*/ 482600 h 888672"/>
              <a:gd name="connsiteX22" fmla="*/ 584200 w 2400300"/>
              <a:gd name="connsiteY22" fmla="*/ 488950 h 888672"/>
              <a:gd name="connsiteX23" fmla="*/ 603250 w 2400300"/>
              <a:gd name="connsiteY23" fmla="*/ 501650 h 888672"/>
              <a:gd name="connsiteX24" fmla="*/ 628650 w 2400300"/>
              <a:gd name="connsiteY24" fmla="*/ 508000 h 888672"/>
              <a:gd name="connsiteX25" fmla="*/ 679450 w 2400300"/>
              <a:gd name="connsiteY25" fmla="*/ 533400 h 888672"/>
              <a:gd name="connsiteX26" fmla="*/ 698500 w 2400300"/>
              <a:gd name="connsiteY26" fmla="*/ 546100 h 888672"/>
              <a:gd name="connsiteX27" fmla="*/ 749300 w 2400300"/>
              <a:gd name="connsiteY27" fmla="*/ 558800 h 888672"/>
              <a:gd name="connsiteX28" fmla="*/ 774700 w 2400300"/>
              <a:gd name="connsiteY28" fmla="*/ 571500 h 888672"/>
              <a:gd name="connsiteX29" fmla="*/ 800100 w 2400300"/>
              <a:gd name="connsiteY29" fmla="*/ 577850 h 888672"/>
              <a:gd name="connsiteX30" fmla="*/ 819150 w 2400300"/>
              <a:gd name="connsiteY30" fmla="*/ 584200 h 888672"/>
              <a:gd name="connsiteX31" fmla="*/ 844550 w 2400300"/>
              <a:gd name="connsiteY31" fmla="*/ 590550 h 888672"/>
              <a:gd name="connsiteX32" fmla="*/ 869950 w 2400300"/>
              <a:gd name="connsiteY32" fmla="*/ 603250 h 888672"/>
              <a:gd name="connsiteX33" fmla="*/ 889000 w 2400300"/>
              <a:gd name="connsiteY33" fmla="*/ 609600 h 888672"/>
              <a:gd name="connsiteX34" fmla="*/ 914400 w 2400300"/>
              <a:gd name="connsiteY34" fmla="*/ 622300 h 888672"/>
              <a:gd name="connsiteX35" fmla="*/ 952500 w 2400300"/>
              <a:gd name="connsiteY35" fmla="*/ 635000 h 888672"/>
              <a:gd name="connsiteX36" fmla="*/ 990600 w 2400300"/>
              <a:gd name="connsiteY36" fmla="*/ 647700 h 888672"/>
              <a:gd name="connsiteX37" fmla="*/ 1035050 w 2400300"/>
              <a:gd name="connsiteY37" fmla="*/ 673100 h 888672"/>
              <a:gd name="connsiteX38" fmla="*/ 1060450 w 2400300"/>
              <a:gd name="connsiteY38" fmla="*/ 679450 h 888672"/>
              <a:gd name="connsiteX39" fmla="*/ 1117600 w 2400300"/>
              <a:gd name="connsiteY39" fmla="*/ 698500 h 888672"/>
              <a:gd name="connsiteX40" fmla="*/ 1136650 w 2400300"/>
              <a:gd name="connsiteY40" fmla="*/ 704850 h 888672"/>
              <a:gd name="connsiteX41" fmla="*/ 1200150 w 2400300"/>
              <a:gd name="connsiteY41" fmla="*/ 717550 h 888672"/>
              <a:gd name="connsiteX42" fmla="*/ 1295400 w 2400300"/>
              <a:gd name="connsiteY42" fmla="*/ 742950 h 888672"/>
              <a:gd name="connsiteX43" fmla="*/ 1397000 w 2400300"/>
              <a:gd name="connsiteY43" fmla="*/ 768350 h 888672"/>
              <a:gd name="connsiteX44" fmla="*/ 1447800 w 2400300"/>
              <a:gd name="connsiteY44" fmla="*/ 781050 h 888672"/>
              <a:gd name="connsiteX45" fmla="*/ 1492250 w 2400300"/>
              <a:gd name="connsiteY45" fmla="*/ 800100 h 888672"/>
              <a:gd name="connsiteX46" fmla="*/ 1581150 w 2400300"/>
              <a:gd name="connsiteY46" fmla="*/ 812800 h 888672"/>
              <a:gd name="connsiteX47" fmla="*/ 1619250 w 2400300"/>
              <a:gd name="connsiteY47" fmla="*/ 825500 h 888672"/>
              <a:gd name="connsiteX48" fmla="*/ 1657350 w 2400300"/>
              <a:gd name="connsiteY48" fmla="*/ 831850 h 888672"/>
              <a:gd name="connsiteX49" fmla="*/ 1689100 w 2400300"/>
              <a:gd name="connsiteY49" fmla="*/ 838200 h 888672"/>
              <a:gd name="connsiteX50" fmla="*/ 1765300 w 2400300"/>
              <a:gd name="connsiteY50" fmla="*/ 850900 h 888672"/>
              <a:gd name="connsiteX51" fmla="*/ 1854200 w 2400300"/>
              <a:gd name="connsiteY51" fmla="*/ 869950 h 888672"/>
              <a:gd name="connsiteX52" fmla="*/ 1949450 w 2400300"/>
              <a:gd name="connsiteY52" fmla="*/ 876300 h 888672"/>
              <a:gd name="connsiteX53" fmla="*/ 2266950 w 2400300"/>
              <a:gd name="connsiteY53" fmla="*/ 876300 h 888672"/>
              <a:gd name="connsiteX54" fmla="*/ 2286000 w 2400300"/>
              <a:gd name="connsiteY54" fmla="*/ 869950 h 888672"/>
              <a:gd name="connsiteX55" fmla="*/ 2311400 w 2400300"/>
              <a:gd name="connsiteY55" fmla="*/ 863600 h 888672"/>
              <a:gd name="connsiteX56" fmla="*/ 2355850 w 2400300"/>
              <a:gd name="connsiteY56" fmla="*/ 844550 h 888672"/>
              <a:gd name="connsiteX57" fmla="*/ 2381250 w 2400300"/>
              <a:gd name="connsiteY57" fmla="*/ 800100 h 888672"/>
              <a:gd name="connsiteX58" fmla="*/ 2400300 w 2400300"/>
              <a:gd name="connsiteY58" fmla="*/ 755650 h 888672"/>
              <a:gd name="connsiteX59" fmla="*/ 2393950 w 2400300"/>
              <a:gd name="connsiteY59" fmla="*/ 412750 h 888672"/>
              <a:gd name="connsiteX60" fmla="*/ 2381250 w 2400300"/>
              <a:gd name="connsiteY60" fmla="*/ 323850 h 888672"/>
              <a:gd name="connsiteX61" fmla="*/ 2368550 w 2400300"/>
              <a:gd name="connsiteY61" fmla="*/ 298450 h 888672"/>
              <a:gd name="connsiteX62" fmla="*/ 2330450 w 2400300"/>
              <a:gd name="connsiteY62" fmla="*/ 266700 h 888672"/>
              <a:gd name="connsiteX63" fmla="*/ 2279650 w 2400300"/>
              <a:gd name="connsiteY63" fmla="*/ 241300 h 888672"/>
              <a:gd name="connsiteX64" fmla="*/ 2228850 w 2400300"/>
              <a:gd name="connsiteY64" fmla="*/ 209550 h 888672"/>
              <a:gd name="connsiteX65" fmla="*/ 2184400 w 2400300"/>
              <a:gd name="connsiteY65" fmla="*/ 177800 h 888672"/>
              <a:gd name="connsiteX66" fmla="*/ 2133600 w 2400300"/>
              <a:gd name="connsiteY66" fmla="*/ 152400 h 888672"/>
              <a:gd name="connsiteX67" fmla="*/ 2114550 w 2400300"/>
              <a:gd name="connsiteY67" fmla="*/ 139700 h 888672"/>
              <a:gd name="connsiteX68" fmla="*/ 2057400 w 2400300"/>
              <a:gd name="connsiteY68" fmla="*/ 127000 h 888672"/>
              <a:gd name="connsiteX69" fmla="*/ 1993900 w 2400300"/>
              <a:gd name="connsiteY69" fmla="*/ 107950 h 888672"/>
              <a:gd name="connsiteX70" fmla="*/ 1841500 w 2400300"/>
              <a:gd name="connsiteY70" fmla="*/ 95250 h 888672"/>
              <a:gd name="connsiteX71" fmla="*/ 1562100 w 2400300"/>
              <a:gd name="connsiteY71" fmla="*/ 82550 h 888672"/>
              <a:gd name="connsiteX72" fmla="*/ 1066800 w 2400300"/>
              <a:gd name="connsiteY72" fmla="*/ 88900 h 888672"/>
              <a:gd name="connsiteX73" fmla="*/ 1009650 w 2400300"/>
              <a:gd name="connsiteY73" fmla="*/ 101600 h 888672"/>
              <a:gd name="connsiteX74" fmla="*/ 933450 w 2400300"/>
              <a:gd name="connsiteY74" fmla="*/ 139700 h 888672"/>
              <a:gd name="connsiteX75" fmla="*/ 908050 w 2400300"/>
              <a:gd name="connsiteY75" fmla="*/ 146050 h 888672"/>
              <a:gd name="connsiteX76" fmla="*/ 825500 w 2400300"/>
              <a:gd name="connsiteY76" fmla="*/ 196850 h 888672"/>
              <a:gd name="connsiteX77" fmla="*/ 647700 w 2400300"/>
              <a:gd name="connsiteY77" fmla="*/ 285750 h 888672"/>
              <a:gd name="connsiteX78" fmla="*/ 622300 w 2400300"/>
              <a:gd name="connsiteY78" fmla="*/ 298450 h 888672"/>
              <a:gd name="connsiteX79" fmla="*/ 508000 w 2400300"/>
              <a:gd name="connsiteY79" fmla="*/ 361950 h 888672"/>
              <a:gd name="connsiteX80" fmla="*/ 133350 w 2400300"/>
              <a:gd name="connsiteY80" fmla="*/ 552450 h 888672"/>
              <a:gd name="connsiteX81" fmla="*/ 107950 w 2400300"/>
              <a:gd name="connsiteY81" fmla="*/ 577850 h 888672"/>
              <a:gd name="connsiteX82" fmla="*/ 63500 w 2400300"/>
              <a:gd name="connsiteY82" fmla="*/ 603250 h 888672"/>
              <a:gd name="connsiteX83" fmla="*/ 25400 w 2400300"/>
              <a:gd name="connsiteY83" fmla="*/ 641350 h 888672"/>
              <a:gd name="connsiteX84" fmla="*/ 0 w 2400300"/>
              <a:gd name="connsiteY84" fmla="*/ 666750 h 88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00300" h="888672">
                <a:moveTo>
                  <a:pt x="1390650" y="6350"/>
                </a:moveTo>
                <a:cubicBezTo>
                  <a:pt x="1375833" y="8467"/>
                  <a:pt x="1361167" y="12700"/>
                  <a:pt x="1346200" y="12700"/>
                </a:cubicBezTo>
                <a:cubicBezTo>
                  <a:pt x="1339507" y="12700"/>
                  <a:pt x="1333736" y="7547"/>
                  <a:pt x="1327150" y="6350"/>
                </a:cubicBezTo>
                <a:cubicBezTo>
                  <a:pt x="1310360" y="3297"/>
                  <a:pt x="1293283" y="2117"/>
                  <a:pt x="1276350" y="0"/>
                </a:cubicBezTo>
                <a:lnTo>
                  <a:pt x="571500" y="6350"/>
                </a:lnTo>
                <a:cubicBezTo>
                  <a:pt x="558204" y="6577"/>
                  <a:pt x="516308" y="16795"/>
                  <a:pt x="501650" y="19050"/>
                </a:cubicBezTo>
                <a:cubicBezTo>
                  <a:pt x="453157" y="26510"/>
                  <a:pt x="447331" y="22340"/>
                  <a:pt x="400050" y="38100"/>
                </a:cubicBezTo>
                <a:cubicBezTo>
                  <a:pt x="393700" y="40217"/>
                  <a:pt x="387458" y="42689"/>
                  <a:pt x="381000" y="44450"/>
                </a:cubicBezTo>
                <a:cubicBezTo>
                  <a:pt x="364161" y="49043"/>
                  <a:pt x="330200" y="57150"/>
                  <a:pt x="330200" y="57150"/>
                </a:cubicBezTo>
                <a:cubicBezTo>
                  <a:pt x="323850" y="63500"/>
                  <a:pt x="318049" y="70451"/>
                  <a:pt x="311150" y="76200"/>
                </a:cubicBezTo>
                <a:cubicBezTo>
                  <a:pt x="305287" y="81086"/>
                  <a:pt x="297496" y="83504"/>
                  <a:pt x="292100" y="88900"/>
                </a:cubicBezTo>
                <a:cubicBezTo>
                  <a:pt x="286704" y="94296"/>
                  <a:pt x="283836" y="101740"/>
                  <a:pt x="279400" y="107950"/>
                </a:cubicBezTo>
                <a:cubicBezTo>
                  <a:pt x="273249" y="116562"/>
                  <a:pt x="266700" y="124883"/>
                  <a:pt x="260350" y="133350"/>
                </a:cubicBezTo>
                <a:cubicBezTo>
                  <a:pt x="247057" y="186523"/>
                  <a:pt x="250596" y="161336"/>
                  <a:pt x="260350" y="254000"/>
                </a:cubicBezTo>
                <a:cubicBezTo>
                  <a:pt x="261264" y="262679"/>
                  <a:pt x="263262" y="271378"/>
                  <a:pt x="266700" y="279400"/>
                </a:cubicBezTo>
                <a:cubicBezTo>
                  <a:pt x="276058" y="301235"/>
                  <a:pt x="280625" y="297782"/>
                  <a:pt x="298450" y="311150"/>
                </a:cubicBezTo>
                <a:cubicBezTo>
                  <a:pt x="317757" y="325630"/>
                  <a:pt x="338535" y="338535"/>
                  <a:pt x="355600" y="355600"/>
                </a:cubicBezTo>
                <a:cubicBezTo>
                  <a:pt x="361950" y="361950"/>
                  <a:pt x="367751" y="368901"/>
                  <a:pt x="374650" y="374650"/>
                </a:cubicBezTo>
                <a:cubicBezTo>
                  <a:pt x="419234" y="411804"/>
                  <a:pt x="368949" y="366746"/>
                  <a:pt x="412750" y="393700"/>
                </a:cubicBezTo>
                <a:cubicBezTo>
                  <a:pt x="440236" y="410614"/>
                  <a:pt x="469176" y="438672"/>
                  <a:pt x="501650" y="450850"/>
                </a:cubicBezTo>
                <a:cubicBezTo>
                  <a:pt x="509822" y="453914"/>
                  <a:pt x="518583" y="455083"/>
                  <a:pt x="527050" y="457200"/>
                </a:cubicBezTo>
                <a:cubicBezTo>
                  <a:pt x="539750" y="465667"/>
                  <a:pt x="550670" y="477773"/>
                  <a:pt x="565150" y="482600"/>
                </a:cubicBezTo>
                <a:cubicBezTo>
                  <a:pt x="571500" y="484717"/>
                  <a:pt x="578213" y="485957"/>
                  <a:pt x="584200" y="488950"/>
                </a:cubicBezTo>
                <a:cubicBezTo>
                  <a:pt x="591026" y="492363"/>
                  <a:pt x="596235" y="498644"/>
                  <a:pt x="603250" y="501650"/>
                </a:cubicBezTo>
                <a:cubicBezTo>
                  <a:pt x="611272" y="505088"/>
                  <a:pt x="620594" y="504643"/>
                  <a:pt x="628650" y="508000"/>
                </a:cubicBezTo>
                <a:cubicBezTo>
                  <a:pt x="646126" y="515282"/>
                  <a:pt x="663698" y="522898"/>
                  <a:pt x="679450" y="533400"/>
                </a:cubicBezTo>
                <a:cubicBezTo>
                  <a:pt x="685800" y="537633"/>
                  <a:pt x="691328" y="543492"/>
                  <a:pt x="698500" y="546100"/>
                </a:cubicBezTo>
                <a:cubicBezTo>
                  <a:pt x="714904" y="552065"/>
                  <a:pt x="733688" y="550994"/>
                  <a:pt x="749300" y="558800"/>
                </a:cubicBezTo>
                <a:cubicBezTo>
                  <a:pt x="757767" y="563033"/>
                  <a:pt x="765837" y="568176"/>
                  <a:pt x="774700" y="571500"/>
                </a:cubicBezTo>
                <a:cubicBezTo>
                  <a:pt x="782872" y="574564"/>
                  <a:pt x="791709" y="575452"/>
                  <a:pt x="800100" y="577850"/>
                </a:cubicBezTo>
                <a:cubicBezTo>
                  <a:pt x="806536" y="579689"/>
                  <a:pt x="812714" y="582361"/>
                  <a:pt x="819150" y="584200"/>
                </a:cubicBezTo>
                <a:cubicBezTo>
                  <a:pt x="827541" y="586598"/>
                  <a:pt x="836378" y="587486"/>
                  <a:pt x="844550" y="590550"/>
                </a:cubicBezTo>
                <a:cubicBezTo>
                  <a:pt x="853413" y="593874"/>
                  <a:pt x="861249" y="599521"/>
                  <a:pt x="869950" y="603250"/>
                </a:cubicBezTo>
                <a:cubicBezTo>
                  <a:pt x="876102" y="605887"/>
                  <a:pt x="882848" y="606963"/>
                  <a:pt x="889000" y="609600"/>
                </a:cubicBezTo>
                <a:cubicBezTo>
                  <a:pt x="897701" y="613329"/>
                  <a:pt x="905611" y="618784"/>
                  <a:pt x="914400" y="622300"/>
                </a:cubicBezTo>
                <a:cubicBezTo>
                  <a:pt x="926829" y="627272"/>
                  <a:pt x="939800" y="630767"/>
                  <a:pt x="952500" y="635000"/>
                </a:cubicBezTo>
                <a:cubicBezTo>
                  <a:pt x="965200" y="639233"/>
                  <a:pt x="979461" y="640274"/>
                  <a:pt x="990600" y="647700"/>
                </a:cubicBezTo>
                <a:cubicBezTo>
                  <a:pt x="1006391" y="658228"/>
                  <a:pt x="1016635" y="666194"/>
                  <a:pt x="1035050" y="673100"/>
                </a:cubicBezTo>
                <a:cubicBezTo>
                  <a:pt x="1043222" y="676164"/>
                  <a:pt x="1052109" y="676883"/>
                  <a:pt x="1060450" y="679450"/>
                </a:cubicBezTo>
                <a:cubicBezTo>
                  <a:pt x="1079642" y="685355"/>
                  <a:pt x="1098550" y="692150"/>
                  <a:pt x="1117600" y="698500"/>
                </a:cubicBezTo>
                <a:cubicBezTo>
                  <a:pt x="1123950" y="700617"/>
                  <a:pt x="1130156" y="703227"/>
                  <a:pt x="1136650" y="704850"/>
                </a:cubicBezTo>
                <a:cubicBezTo>
                  <a:pt x="1174541" y="714323"/>
                  <a:pt x="1153442" y="709765"/>
                  <a:pt x="1200150" y="717550"/>
                </a:cubicBezTo>
                <a:cubicBezTo>
                  <a:pt x="1284160" y="753554"/>
                  <a:pt x="1203330" y="723769"/>
                  <a:pt x="1295400" y="742950"/>
                </a:cubicBezTo>
                <a:cubicBezTo>
                  <a:pt x="1329575" y="750070"/>
                  <a:pt x="1363133" y="759883"/>
                  <a:pt x="1397000" y="768350"/>
                </a:cubicBezTo>
                <a:cubicBezTo>
                  <a:pt x="1413933" y="772583"/>
                  <a:pt x="1431757" y="774174"/>
                  <a:pt x="1447800" y="781050"/>
                </a:cubicBezTo>
                <a:cubicBezTo>
                  <a:pt x="1462617" y="787400"/>
                  <a:pt x="1476843" y="795359"/>
                  <a:pt x="1492250" y="800100"/>
                </a:cubicBezTo>
                <a:cubicBezTo>
                  <a:pt x="1504779" y="803955"/>
                  <a:pt x="1573778" y="811879"/>
                  <a:pt x="1581150" y="812800"/>
                </a:cubicBezTo>
                <a:cubicBezTo>
                  <a:pt x="1593850" y="817033"/>
                  <a:pt x="1606263" y="822253"/>
                  <a:pt x="1619250" y="825500"/>
                </a:cubicBezTo>
                <a:cubicBezTo>
                  <a:pt x="1631741" y="828623"/>
                  <a:pt x="1644682" y="829547"/>
                  <a:pt x="1657350" y="831850"/>
                </a:cubicBezTo>
                <a:cubicBezTo>
                  <a:pt x="1667969" y="833781"/>
                  <a:pt x="1678471" y="836324"/>
                  <a:pt x="1689100" y="838200"/>
                </a:cubicBezTo>
                <a:cubicBezTo>
                  <a:pt x="1714459" y="842675"/>
                  <a:pt x="1740318" y="844655"/>
                  <a:pt x="1765300" y="850900"/>
                </a:cubicBezTo>
                <a:cubicBezTo>
                  <a:pt x="1793979" y="858070"/>
                  <a:pt x="1824414" y="867113"/>
                  <a:pt x="1854200" y="869950"/>
                </a:cubicBezTo>
                <a:cubicBezTo>
                  <a:pt x="1885877" y="872967"/>
                  <a:pt x="1917700" y="874183"/>
                  <a:pt x="1949450" y="876300"/>
                </a:cubicBezTo>
                <a:cubicBezTo>
                  <a:pt x="2075612" y="897327"/>
                  <a:pt x="2002374" y="887559"/>
                  <a:pt x="2266950" y="876300"/>
                </a:cubicBezTo>
                <a:cubicBezTo>
                  <a:pt x="2273637" y="876015"/>
                  <a:pt x="2279564" y="871789"/>
                  <a:pt x="2286000" y="869950"/>
                </a:cubicBezTo>
                <a:cubicBezTo>
                  <a:pt x="2294391" y="867552"/>
                  <a:pt x="2303228" y="866664"/>
                  <a:pt x="2311400" y="863600"/>
                </a:cubicBezTo>
                <a:cubicBezTo>
                  <a:pt x="2436947" y="816520"/>
                  <a:pt x="2261238" y="876087"/>
                  <a:pt x="2355850" y="844550"/>
                </a:cubicBezTo>
                <a:cubicBezTo>
                  <a:pt x="2368605" y="825418"/>
                  <a:pt x="2371582" y="822658"/>
                  <a:pt x="2381250" y="800100"/>
                </a:cubicBezTo>
                <a:cubicBezTo>
                  <a:pt x="2409280" y="734696"/>
                  <a:pt x="2358179" y="839891"/>
                  <a:pt x="2400300" y="755650"/>
                </a:cubicBezTo>
                <a:cubicBezTo>
                  <a:pt x="2398183" y="641350"/>
                  <a:pt x="2397521" y="527014"/>
                  <a:pt x="2393950" y="412750"/>
                </a:cubicBezTo>
                <a:cubicBezTo>
                  <a:pt x="2393421" y="395808"/>
                  <a:pt x="2390015" y="347223"/>
                  <a:pt x="2381250" y="323850"/>
                </a:cubicBezTo>
                <a:cubicBezTo>
                  <a:pt x="2377926" y="314987"/>
                  <a:pt x="2374052" y="306153"/>
                  <a:pt x="2368550" y="298450"/>
                </a:cubicBezTo>
                <a:cubicBezTo>
                  <a:pt x="2359973" y="286443"/>
                  <a:pt x="2343485" y="273810"/>
                  <a:pt x="2330450" y="266700"/>
                </a:cubicBezTo>
                <a:cubicBezTo>
                  <a:pt x="2313830" y="257634"/>
                  <a:pt x="2295704" y="251334"/>
                  <a:pt x="2279650" y="241300"/>
                </a:cubicBezTo>
                <a:cubicBezTo>
                  <a:pt x="2262717" y="230717"/>
                  <a:pt x="2245465" y="220627"/>
                  <a:pt x="2228850" y="209550"/>
                </a:cubicBezTo>
                <a:cubicBezTo>
                  <a:pt x="2213700" y="199450"/>
                  <a:pt x="2200013" y="187168"/>
                  <a:pt x="2184400" y="177800"/>
                </a:cubicBezTo>
                <a:cubicBezTo>
                  <a:pt x="2168166" y="168060"/>
                  <a:pt x="2149352" y="162902"/>
                  <a:pt x="2133600" y="152400"/>
                </a:cubicBezTo>
                <a:cubicBezTo>
                  <a:pt x="2127250" y="148167"/>
                  <a:pt x="2121565" y="142706"/>
                  <a:pt x="2114550" y="139700"/>
                </a:cubicBezTo>
                <a:cubicBezTo>
                  <a:pt x="2105424" y="135789"/>
                  <a:pt x="2064633" y="128808"/>
                  <a:pt x="2057400" y="127000"/>
                </a:cubicBezTo>
                <a:cubicBezTo>
                  <a:pt x="2021639" y="118060"/>
                  <a:pt x="2049603" y="117234"/>
                  <a:pt x="1993900" y="107950"/>
                </a:cubicBezTo>
                <a:cubicBezTo>
                  <a:pt x="1978731" y="105422"/>
                  <a:pt x="1850369" y="95932"/>
                  <a:pt x="1841500" y="95250"/>
                </a:cubicBezTo>
                <a:cubicBezTo>
                  <a:pt x="1730455" y="76743"/>
                  <a:pt x="1776139" y="82550"/>
                  <a:pt x="1562100" y="82550"/>
                </a:cubicBezTo>
                <a:cubicBezTo>
                  <a:pt x="1396986" y="82550"/>
                  <a:pt x="1231900" y="86783"/>
                  <a:pt x="1066800" y="88900"/>
                </a:cubicBezTo>
                <a:cubicBezTo>
                  <a:pt x="1047750" y="93133"/>
                  <a:pt x="1028276" y="95779"/>
                  <a:pt x="1009650" y="101600"/>
                </a:cubicBezTo>
                <a:cubicBezTo>
                  <a:pt x="932764" y="125627"/>
                  <a:pt x="995171" y="112268"/>
                  <a:pt x="933450" y="139700"/>
                </a:cubicBezTo>
                <a:cubicBezTo>
                  <a:pt x="925475" y="143244"/>
                  <a:pt x="916517" y="143933"/>
                  <a:pt x="908050" y="146050"/>
                </a:cubicBezTo>
                <a:cubicBezTo>
                  <a:pt x="870758" y="183342"/>
                  <a:pt x="901006" y="157110"/>
                  <a:pt x="825500" y="196850"/>
                </a:cubicBezTo>
                <a:cubicBezTo>
                  <a:pt x="664461" y="281607"/>
                  <a:pt x="920753" y="155160"/>
                  <a:pt x="647700" y="285750"/>
                </a:cubicBezTo>
                <a:cubicBezTo>
                  <a:pt x="639160" y="289834"/>
                  <a:pt x="630575" y="293853"/>
                  <a:pt x="622300" y="298450"/>
                </a:cubicBezTo>
                <a:cubicBezTo>
                  <a:pt x="584200" y="319617"/>
                  <a:pt x="548123" y="344928"/>
                  <a:pt x="508000" y="361950"/>
                </a:cubicBezTo>
                <a:cubicBezTo>
                  <a:pt x="296023" y="451880"/>
                  <a:pt x="314476" y="431700"/>
                  <a:pt x="133350" y="552450"/>
                </a:cubicBezTo>
                <a:cubicBezTo>
                  <a:pt x="123387" y="559092"/>
                  <a:pt x="117529" y="570666"/>
                  <a:pt x="107950" y="577850"/>
                </a:cubicBezTo>
                <a:cubicBezTo>
                  <a:pt x="71154" y="605447"/>
                  <a:pt x="94111" y="576040"/>
                  <a:pt x="63500" y="603250"/>
                </a:cubicBezTo>
                <a:cubicBezTo>
                  <a:pt x="50076" y="615182"/>
                  <a:pt x="40344" y="631387"/>
                  <a:pt x="25400" y="641350"/>
                </a:cubicBezTo>
                <a:cubicBezTo>
                  <a:pt x="2412" y="656675"/>
                  <a:pt x="9763" y="647224"/>
                  <a:pt x="0" y="666750"/>
                </a:cubicBezTo>
              </a:path>
            </a:pathLst>
          </a:custGeom>
          <a:noFill/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09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5350" y="1949775"/>
            <a:ext cx="5575300" cy="1955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312436" y="413553"/>
            <a:ext cx="53832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Artificial Neuron Model: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input vs output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DF603869-01F9-1D42-A610-F26C9C8EDE6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050" y="3949700"/>
            <a:ext cx="5629275" cy="24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138312" y="59610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2628639" y="316195"/>
            <a:ext cx="527580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Architectural components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25650-F6CC-7E47-B747-A1792721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39" y="2265919"/>
            <a:ext cx="5165767" cy="26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8524091" y="1369537"/>
            <a:ext cx="3073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Perceptron Components :</a:t>
            </a:r>
          </a:p>
          <a:p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Input nodes   x</a:t>
            </a:r>
            <a:r>
              <a:rPr lang="en-GB" baseline="-25000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0</a:t>
            </a: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 … </a:t>
            </a:r>
            <a:r>
              <a:rPr lang="en-GB" dirty="0" err="1">
                <a:solidFill>
                  <a:srgbClr val="292929"/>
                </a:solidFill>
                <a:latin typeface="Tw Cen Classified MT Std" panose="020B0502020104020603" pitchFamily="34" charset="0"/>
              </a:rPr>
              <a:t>x</a:t>
            </a:r>
            <a:r>
              <a:rPr lang="en-GB" baseline="-25000" dirty="0" err="1">
                <a:solidFill>
                  <a:srgbClr val="292929"/>
                </a:solidFill>
                <a:latin typeface="Tw Cen Classified MT Std" panose="020B0502020104020603" pitchFamily="34" charset="0"/>
              </a:rPr>
              <a:t>n</a:t>
            </a:r>
            <a:endParaRPr lang="en-GB" baseline="-25000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Output node y</a:t>
            </a:r>
          </a:p>
          <a:p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Weights w</a:t>
            </a:r>
            <a:r>
              <a:rPr lang="en-GB" baseline="-25000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0</a:t>
            </a: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 … </a:t>
            </a:r>
            <a:r>
              <a:rPr lang="en-GB" dirty="0" err="1">
                <a:solidFill>
                  <a:srgbClr val="292929"/>
                </a:solidFill>
                <a:latin typeface="Tw Cen Classified MT Std" panose="020B0502020104020603" pitchFamily="34" charset="0"/>
              </a:rPr>
              <a:t>w</a:t>
            </a:r>
            <a:r>
              <a:rPr lang="en-GB" baseline="-25000" dirty="0" err="1">
                <a:solidFill>
                  <a:srgbClr val="292929"/>
                </a:solidFill>
                <a:latin typeface="Tw Cen Classified MT Std" panose="020B0502020104020603" pitchFamily="34" charset="0"/>
              </a:rPr>
              <a:t>n</a:t>
            </a: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 </a:t>
            </a:r>
          </a:p>
          <a:p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bias </a:t>
            </a:r>
            <a:r>
              <a:rPr lang="en-GB" sz="1000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(=weight zero) </a:t>
            </a:r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w</a:t>
            </a:r>
            <a:r>
              <a:rPr lang="en-GB" baseline="-25000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0</a:t>
            </a: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Summation </a:t>
            </a:r>
            <a:r>
              <a:rPr lang="el-GR" sz="2800" b="1" dirty="0"/>
              <a:t>Σ</a:t>
            </a:r>
            <a:r>
              <a:rPr lang="nl-NL" sz="2800" b="1" dirty="0"/>
              <a:t> </a:t>
            </a:r>
            <a:r>
              <a:rPr lang="nl-NL" sz="900" b="1" dirty="0"/>
              <a:t>(sigma)</a:t>
            </a:r>
            <a:endParaRPr lang="en-GB" sz="900" b="1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solidFill>
                <a:srgbClr val="292929"/>
              </a:solidFill>
              <a:latin typeface="Tw Cen Classified MT Std" panose="020B0502020104020603" pitchFamily="34" charset="0"/>
            </a:endParaRPr>
          </a:p>
          <a:p>
            <a:r>
              <a:rPr lang="en-GB" dirty="0">
                <a:solidFill>
                  <a:srgbClr val="292929"/>
                </a:solidFill>
                <a:latin typeface="Tw Cen Classified MT Std" panose="020B0502020104020603" pitchFamily="34" charset="0"/>
              </a:rPr>
              <a:t>Activation Function f</a:t>
            </a:r>
          </a:p>
          <a:p>
            <a:br>
              <a:rPr lang="en-GB" dirty="0">
                <a:latin typeface="Tw Cen Classified MT Std" panose="020B0502020104020603" pitchFamily="34" charset="0"/>
              </a:rPr>
            </a:br>
            <a:endParaRPr lang="en-GB" dirty="0">
              <a:latin typeface="Tw Cen Classified MT Std" panose="020B05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8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158" y="2018805"/>
            <a:ext cx="2466588" cy="2501853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F25E1363-0203-9746-B416-01C3B077AE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1163" y="2104029"/>
            <a:ext cx="2728567" cy="2501853"/>
          </a:xfrm>
          <a:prstGeom prst="rect">
            <a:avLst/>
          </a:prstGeom>
        </p:spPr>
      </p:pic>
      <p:pic>
        <p:nvPicPr>
          <p:cNvPr id="7" name="object 3">
            <a:extLst>
              <a:ext uri="{FF2B5EF4-FFF2-40B4-BE49-F238E27FC236}">
                <a16:creationId xmlns:a16="http://schemas.microsoft.com/office/drawing/2014/main" id="{4431AFD7-0A54-2648-B2A9-6324340222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02254" y="1987196"/>
            <a:ext cx="2466588" cy="256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2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645134" y="216622"/>
            <a:ext cx="799930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Input /output relationship [logical AND]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318660" y="1160490"/>
            <a:ext cx="5911850" cy="5232202"/>
          </a:xfrm>
          <a:prstGeom prst="rect">
            <a:avLst/>
          </a:prstGeom>
          <a:solidFill>
            <a:schemeClr val="l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Pseudo code</a:t>
            </a:r>
            <a:r>
              <a:rPr lang="en-GB" dirty="0">
                <a:solidFill>
                  <a:schemeClr val="accent1"/>
                </a:solidFill>
              </a:rPr>
              <a:t>:</a:t>
            </a:r>
          </a:p>
          <a:p>
            <a:endParaRPr lang="nl-NL" b="0" dirty="0">
              <a:solidFill>
                <a:schemeClr val="accent1"/>
              </a:solidFill>
            </a:endParaRPr>
          </a:p>
          <a:p>
            <a:r>
              <a:rPr lang="en-GB" dirty="0"/>
              <a:t>Define number of training inputs. (n=2)</a:t>
            </a:r>
          </a:p>
          <a:p>
            <a:endParaRPr lang="en-GB" dirty="0"/>
          </a:p>
          <a:p>
            <a:r>
              <a:rPr lang="en-GB" dirty="0"/>
              <a:t>Create  binary input value matrix</a:t>
            </a:r>
            <a:r>
              <a:rPr lang="en-GB" b="1" dirty="0"/>
              <a:t> </a:t>
            </a:r>
          </a:p>
          <a:p>
            <a:r>
              <a:rPr lang="en-GB" dirty="0"/>
              <a:t>for</a:t>
            </a:r>
            <a:r>
              <a:rPr lang="en-GB" b="1" dirty="0"/>
              <a:t> x</a:t>
            </a:r>
            <a:r>
              <a:rPr lang="en-GB" dirty="0"/>
              <a:t> vector [x</a:t>
            </a:r>
            <a:r>
              <a:rPr lang="en-GB" baseline="-25000" dirty="0"/>
              <a:t>1</a:t>
            </a:r>
            <a:r>
              <a:rPr lang="en-GB" dirty="0"/>
              <a:t> x</a:t>
            </a:r>
            <a:r>
              <a:rPr lang="en-GB" baseline="-25000" dirty="0"/>
              <a:t>2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0 	0</a:t>
            </a:r>
          </a:p>
          <a:p>
            <a:r>
              <a:rPr lang="en-GB" dirty="0"/>
              <a:t>0	1</a:t>
            </a:r>
          </a:p>
          <a:p>
            <a:r>
              <a:rPr lang="en-GB" dirty="0"/>
              <a:t>1	0</a:t>
            </a:r>
          </a:p>
          <a:p>
            <a:r>
              <a:rPr lang="en-GB" dirty="0"/>
              <a:t>1	1</a:t>
            </a:r>
          </a:p>
          <a:p>
            <a:endParaRPr lang="en-GB" dirty="0"/>
          </a:p>
          <a:p>
            <a:r>
              <a:rPr lang="en-GB" dirty="0"/>
              <a:t>Define epoch (or batch) length (n=4)</a:t>
            </a:r>
          </a:p>
          <a:p>
            <a:r>
              <a:rPr lang="en-GB" dirty="0"/>
              <a:t>Equals max number of binary input combinations of 2</a:t>
            </a:r>
          </a:p>
          <a:p>
            <a:r>
              <a:rPr lang="en-GB" dirty="0"/>
              <a:t>  </a:t>
            </a:r>
          </a:p>
          <a:p>
            <a:r>
              <a:rPr lang="en-GB" dirty="0"/>
              <a:t>Define teacher as a vector for the desired target values (n=4) to each input combination</a:t>
            </a:r>
          </a:p>
          <a:p>
            <a:r>
              <a:rPr lang="en-GB" dirty="0"/>
              <a:t>[ 0 0 0 1]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6702C-C1A1-1540-BAF1-24494AA29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0" y="2586164"/>
            <a:ext cx="4756150" cy="3471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6D7C00-DE62-9F44-93C8-C734F37EBA3F}"/>
              </a:ext>
            </a:extLst>
          </p:cNvPr>
          <p:cNvSpPr/>
          <p:nvPr/>
        </p:nvSpPr>
        <p:spPr>
          <a:xfrm>
            <a:off x="7727950" y="1842303"/>
            <a:ext cx="2621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2048233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EA031-8FAD-1B42-ACD4-6107095B3EC3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3B765B-2BF9-5143-A661-9009CBFCC9F6}"/>
              </a:ext>
            </a:extLst>
          </p:cNvPr>
          <p:cNvSpPr/>
          <p:nvPr/>
        </p:nvSpPr>
        <p:spPr>
          <a:xfrm>
            <a:off x="3645134" y="216622"/>
            <a:ext cx="799930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Input /output relationship [logical AND]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0399F7-92F1-DD48-8556-5EDF18F4245D}"/>
              </a:ext>
            </a:extLst>
          </p:cNvPr>
          <p:cNvSpPr/>
          <p:nvPr/>
        </p:nvSpPr>
        <p:spPr>
          <a:xfrm>
            <a:off x="344060" y="1973290"/>
            <a:ext cx="4386690" cy="4247317"/>
          </a:xfrm>
          <a:prstGeom prst="rect">
            <a:avLst/>
          </a:prstGeom>
          <a:solidFill>
            <a:schemeClr val="l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Pseudo code</a:t>
            </a:r>
            <a:r>
              <a:rPr lang="en-GB" dirty="0">
                <a:solidFill>
                  <a:schemeClr val="accent1"/>
                </a:solidFill>
              </a:rPr>
              <a:t>:</a:t>
            </a:r>
          </a:p>
          <a:p>
            <a:endParaRPr lang="nl-NL" b="0" dirty="0">
              <a:solidFill>
                <a:schemeClr val="accent1"/>
              </a:solidFill>
            </a:endParaRPr>
          </a:p>
          <a:p>
            <a:r>
              <a:rPr lang="en-GB" sz="1400" dirty="0"/>
              <a:t>Define number of training inputs. (n=2)</a:t>
            </a:r>
          </a:p>
          <a:p>
            <a:endParaRPr lang="en-GB" sz="1400" dirty="0"/>
          </a:p>
          <a:p>
            <a:r>
              <a:rPr lang="en-GB" sz="1400" dirty="0"/>
              <a:t>Create  binary input value matrix</a:t>
            </a:r>
            <a:r>
              <a:rPr lang="en-GB" sz="1400" b="1" dirty="0"/>
              <a:t> (training dataset)</a:t>
            </a:r>
          </a:p>
          <a:p>
            <a:r>
              <a:rPr lang="en-GB" sz="1400" dirty="0"/>
              <a:t>for</a:t>
            </a:r>
            <a:r>
              <a:rPr lang="en-GB" sz="1400" b="1" dirty="0"/>
              <a:t> x</a:t>
            </a:r>
            <a:r>
              <a:rPr lang="en-GB" sz="1400" dirty="0"/>
              <a:t> vector [x</a:t>
            </a:r>
            <a:r>
              <a:rPr lang="en-GB" sz="1400" baseline="-25000" dirty="0"/>
              <a:t>1</a:t>
            </a:r>
            <a:r>
              <a:rPr lang="en-GB" sz="1400" dirty="0"/>
              <a:t> x</a:t>
            </a:r>
            <a:r>
              <a:rPr lang="en-GB" sz="1400" baseline="-25000" dirty="0"/>
              <a:t>2</a:t>
            </a:r>
            <a:r>
              <a:rPr lang="en-GB" sz="1400" dirty="0"/>
              <a:t>]</a:t>
            </a:r>
          </a:p>
          <a:p>
            <a:endParaRPr lang="en-GB" sz="1400" dirty="0"/>
          </a:p>
          <a:p>
            <a:r>
              <a:rPr lang="en-GB" sz="1400" dirty="0"/>
              <a:t>0 	0</a:t>
            </a:r>
          </a:p>
          <a:p>
            <a:r>
              <a:rPr lang="en-GB" sz="1400" dirty="0"/>
              <a:t>0	1</a:t>
            </a:r>
          </a:p>
          <a:p>
            <a:r>
              <a:rPr lang="en-GB" sz="1400" dirty="0"/>
              <a:t>1	0</a:t>
            </a:r>
          </a:p>
          <a:p>
            <a:r>
              <a:rPr lang="en-GB" sz="1400" dirty="0"/>
              <a:t>1	1</a:t>
            </a:r>
          </a:p>
          <a:p>
            <a:endParaRPr lang="en-GB" sz="1400" dirty="0"/>
          </a:p>
          <a:p>
            <a:r>
              <a:rPr lang="en-GB" sz="1400" dirty="0"/>
              <a:t>Define epoch (or batch) length (n=4)</a:t>
            </a:r>
          </a:p>
          <a:p>
            <a:r>
              <a:rPr lang="en-GB" sz="1400" dirty="0"/>
              <a:t>Equals max number of binary input combinations of 2</a:t>
            </a:r>
          </a:p>
          <a:p>
            <a:r>
              <a:rPr lang="en-GB" sz="1400" dirty="0"/>
              <a:t>  </a:t>
            </a:r>
          </a:p>
          <a:p>
            <a:r>
              <a:rPr lang="en-GB" sz="1400" dirty="0"/>
              <a:t>Define teacher as a vector for the desired target values (n=4) to each input combination</a:t>
            </a:r>
          </a:p>
          <a:p>
            <a:r>
              <a:rPr lang="en-GB" sz="1400" dirty="0"/>
              <a:t>[ 0 0 0 1]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7FA705-B6A4-C14A-9D68-4483DA1CE87C}"/>
              </a:ext>
            </a:extLst>
          </p:cNvPr>
          <p:cNvSpPr/>
          <p:nvPr/>
        </p:nvSpPr>
        <p:spPr>
          <a:xfrm>
            <a:off x="6281310" y="1973290"/>
            <a:ext cx="5313790" cy="4124206"/>
          </a:xfrm>
          <a:prstGeom prst="rect">
            <a:avLst/>
          </a:prstGeom>
          <a:solidFill>
            <a:schemeClr val="l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Epoch</a:t>
            </a:r>
            <a:r>
              <a:rPr lang="en-GB" dirty="0">
                <a:solidFill>
                  <a:schemeClr val="accent1"/>
                </a:solidFill>
              </a:rPr>
              <a:t>:</a:t>
            </a:r>
          </a:p>
          <a:p>
            <a:endParaRPr lang="nl-NL" b="0" dirty="0">
              <a:solidFill>
                <a:schemeClr val="accent1"/>
              </a:solidFill>
            </a:endParaRPr>
          </a:p>
          <a:p>
            <a:r>
              <a:rPr lang="en-GB" dirty="0"/>
              <a:t>The number of </a:t>
            </a:r>
            <a:r>
              <a:rPr lang="en-GB" dirty="0">
                <a:solidFill>
                  <a:srgbClr val="C00000"/>
                </a:solidFill>
              </a:rPr>
              <a:t>epochs</a:t>
            </a:r>
            <a:r>
              <a:rPr lang="en-GB" dirty="0"/>
              <a:t> is a [hyper]parameter that defines the number times </a:t>
            </a:r>
            <a:r>
              <a:rPr lang="en-GB" dirty="0">
                <a:solidFill>
                  <a:srgbClr val="C00000"/>
                </a:solidFill>
              </a:rPr>
              <a:t>[iterations] </a:t>
            </a:r>
            <a:r>
              <a:rPr lang="en-GB" dirty="0"/>
              <a:t>that the perceptron will have to calculate output for the each of the input  pairs of the training dataset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One Epoch </a:t>
            </a:r>
          </a:p>
          <a:p>
            <a:r>
              <a:rPr lang="en-GB" dirty="0"/>
              <a:t>Defined by the ENTIRE input (training) dataset is passed forward only ONCE</a:t>
            </a:r>
          </a:p>
          <a:p>
            <a:endParaRPr lang="en-GB" dirty="0"/>
          </a:p>
          <a:p>
            <a:r>
              <a:rPr lang="en-GB" dirty="0">
                <a:sym typeface="Wingdings" pitchFamily="2" charset="2"/>
              </a:rPr>
              <a:t>=======&gt; Logical AND perceptron </a:t>
            </a:r>
          </a:p>
          <a:p>
            <a:r>
              <a:rPr lang="en-GB" dirty="0">
                <a:sym typeface="Wingdings" pitchFamily="2" charset="2"/>
              </a:rPr>
              <a:t>	   1 Epoch requires n=4 iterations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95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273425"/>
              </p:ext>
            </p:extLst>
          </p:nvPr>
        </p:nvGraphicFramePr>
        <p:xfrm>
          <a:off x="959982" y="3057901"/>
          <a:ext cx="5910717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0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0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0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dirty="0">
                          <a:latin typeface="Arial"/>
                          <a:cs typeface="Arial"/>
                        </a:rPr>
                        <a:t>x1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spc="-30" dirty="0">
                          <a:latin typeface="Arial"/>
                          <a:cs typeface="Arial"/>
                        </a:rPr>
                        <a:t>x2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AND 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lang="nl-NL"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 b="1" dirty="0">
                        <a:solidFill>
                          <a:srgbClr val="C0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 b="1" dirty="0">
                        <a:solidFill>
                          <a:srgbClr val="C0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8987" y="1767325"/>
            <a:ext cx="3738770" cy="33233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91E152-50E4-D045-8BC4-8569F4C2806A}"/>
              </a:ext>
            </a:extLst>
          </p:cNvPr>
          <p:cNvSpPr/>
          <p:nvPr/>
        </p:nvSpPr>
        <p:spPr>
          <a:xfrm>
            <a:off x="2696486" y="485789"/>
            <a:ext cx="44534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binary input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vs output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4911B-DB72-DC42-93D6-D8C66B2609A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390E0-1CA5-EA42-A33A-1C37CA806788}"/>
              </a:ext>
            </a:extLst>
          </p:cNvPr>
          <p:cNvSpPr/>
          <p:nvPr/>
        </p:nvSpPr>
        <p:spPr>
          <a:xfrm>
            <a:off x="4782128" y="2393434"/>
            <a:ext cx="219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b="1" spc="-5" dirty="0">
                <a:solidFill>
                  <a:srgbClr val="0000FF"/>
                </a:solidFill>
                <a:cs typeface="Arial"/>
              </a:rPr>
              <a:t>Target [TEACHER]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326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200" y="413097"/>
            <a:ext cx="5459607" cy="566822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Boolean</a:t>
            </a:r>
            <a:r>
              <a:rPr spc="-80" dirty="0"/>
              <a:t> </a:t>
            </a:r>
            <a:r>
              <a:rPr spc="-5" dirty="0"/>
              <a:t>Logic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11288" y="3959713"/>
          <a:ext cx="723900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0F9D58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543" y="2043224"/>
            <a:ext cx="1180374" cy="14572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09684" y="1204763"/>
            <a:ext cx="5222875" cy="897255"/>
            <a:chOff x="2085683" y="1204762"/>
            <a:chExt cx="5222875" cy="897255"/>
          </a:xfrm>
        </p:grpSpPr>
        <p:sp>
          <p:nvSpPr>
            <p:cNvPr id="6" name="object 6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0" y="887298"/>
                  </a:moveTo>
                  <a:lnTo>
                    <a:pt x="615553" y="486324"/>
                  </a:lnTo>
                  <a:lnTo>
                    <a:pt x="615553" y="138949"/>
                  </a:ln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5074403" y="0"/>
                  </a:lnTo>
                  <a:lnTo>
                    <a:pt x="5127577" y="10576"/>
                  </a:lnTo>
                  <a:lnTo>
                    <a:pt x="5172655" y="40697"/>
                  </a:lnTo>
                  <a:lnTo>
                    <a:pt x="5202776" y="85776"/>
                  </a:lnTo>
                  <a:lnTo>
                    <a:pt x="5213353" y="138949"/>
                  </a:lnTo>
                  <a:lnTo>
                    <a:pt x="5213353" y="694749"/>
                  </a:lnTo>
                  <a:lnTo>
                    <a:pt x="615553" y="694749"/>
                  </a:lnTo>
                  <a:lnTo>
                    <a:pt x="0" y="887298"/>
                  </a:lnTo>
                  <a:close/>
                </a:path>
                <a:path w="5213350" h="887730">
                  <a:moveTo>
                    <a:pt x="5074403" y="833699"/>
                  </a:move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615553" y="138949"/>
                  </a:move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1381853" y="0"/>
                  </a:lnTo>
                  <a:lnTo>
                    <a:pt x="2531303" y="0"/>
                  </a:lnTo>
                  <a:lnTo>
                    <a:pt x="5074403" y="0"/>
                  </a:lnTo>
                  <a:lnTo>
                    <a:pt x="5101637" y="2694"/>
                  </a:lnTo>
                  <a:lnTo>
                    <a:pt x="5151493" y="23345"/>
                  </a:lnTo>
                  <a:lnTo>
                    <a:pt x="5190008" y="61860"/>
                  </a:lnTo>
                  <a:lnTo>
                    <a:pt x="5210658" y="111715"/>
                  </a:lnTo>
                  <a:lnTo>
                    <a:pt x="5213353" y="138949"/>
                  </a:lnTo>
                  <a:lnTo>
                    <a:pt x="5213353" y="486324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lnTo>
                    <a:pt x="2531303" y="833699"/>
                  </a:lnTo>
                  <a:lnTo>
                    <a:pt x="1381853" y="833699"/>
                  </a:ln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0" y="887298"/>
                  </a:lnTo>
                  <a:lnTo>
                    <a:pt x="615553" y="486324"/>
                  </a:lnTo>
                  <a:lnTo>
                    <a:pt x="615553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61882" y="1397014"/>
            <a:ext cx="41338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>
                <a:latin typeface="Arial"/>
                <a:cs typeface="Arial"/>
              </a:rPr>
              <a:t>IF</a:t>
            </a:r>
            <a:r>
              <a:rPr sz="1400" b="1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eaten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my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vegetables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1400" b="1" spc="-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am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still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hungry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5">
                <a:latin typeface="Arial"/>
                <a:cs typeface="Arial"/>
              </a:rPr>
              <a:t>THEN</a:t>
            </a:r>
            <a:r>
              <a:rPr sz="1400" b="1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can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ice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cream.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654542" y="2524212"/>
            <a:ext cx="5330825" cy="843280"/>
            <a:chOff x="2130541" y="2524212"/>
            <a:chExt cx="5330825" cy="843280"/>
          </a:xfrm>
        </p:grpSpPr>
        <p:sp>
          <p:nvSpPr>
            <p:cNvPr id="10" name="object 10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5320895" y="138949"/>
                  </a:moveTo>
                  <a:lnTo>
                    <a:pt x="723095" y="138949"/>
                  </a:ln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5181945" y="0"/>
                  </a:lnTo>
                  <a:lnTo>
                    <a:pt x="5235119" y="10576"/>
                  </a:lnTo>
                  <a:lnTo>
                    <a:pt x="5280198" y="40697"/>
                  </a:lnTo>
                  <a:lnTo>
                    <a:pt x="5310319" y="85776"/>
                  </a:lnTo>
                  <a:lnTo>
                    <a:pt x="5320895" y="138949"/>
                  </a:lnTo>
                  <a:close/>
                </a:path>
                <a:path w="5321300" h="833754">
                  <a:moveTo>
                    <a:pt x="5181945" y="833699"/>
                  </a:move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lnTo>
                    <a:pt x="5320895" y="138949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723095" y="138949"/>
                  </a:move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1489395" y="0"/>
                  </a:lnTo>
                  <a:lnTo>
                    <a:pt x="2638845" y="0"/>
                  </a:lnTo>
                  <a:lnTo>
                    <a:pt x="5181945" y="0"/>
                  </a:lnTo>
                  <a:lnTo>
                    <a:pt x="5209180" y="2694"/>
                  </a:lnTo>
                  <a:lnTo>
                    <a:pt x="5259035" y="23345"/>
                  </a:lnTo>
                  <a:lnTo>
                    <a:pt x="5297550" y="61860"/>
                  </a:lnTo>
                  <a:lnTo>
                    <a:pt x="5318201" y="111715"/>
                  </a:lnTo>
                  <a:lnTo>
                    <a:pt x="5320895" y="138949"/>
                  </a:lnTo>
                  <a:lnTo>
                    <a:pt x="5320895" y="347374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lnTo>
                    <a:pt x="2638845" y="833699"/>
                  </a:lnTo>
                  <a:lnTo>
                    <a:pt x="1489395" y="833699"/>
                  </a:ln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45128" y="2716463"/>
            <a:ext cx="42716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67815" marR="5080" indent="-1555750">
              <a:lnSpc>
                <a:spcPts val="1650"/>
              </a:lnSpc>
              <a:spcBef>
                <a:spcPts val="180"/>
              </a:spcBef>
            </a:pPr>
            <a:r>
              <a:rPr sz="1400" b="1" spc="-5">
                <a:latin typeface="Arial"/>
                <a:cs typeface="Arial"/>
              </a:rPr>
              <a:t>IF </a:t>
            </a:r>
            <a:r>
              <a:rPr sz="1400" spc="-5">
                <a:latin typeface="Arial"/>
                <a:cs typeface="Arial"/>
              </a:rPr>
              <a:t>it’s the weekend </a:t>
            </a:r>
            <a:r>
              <a:rPr sz="1400" b="1" spc="-5">
                <a:solidFill>
                  <a:srgbClr val="0F9D58"/>
                </a:solidFill>
                <a:latin typeface="Arial"/>
                <a:cs typeface="Arial"/>
              </a:rPr>
              <a:t>OR </a:t>
            </a:r>
            <a:r>
              <a:rPr sz="1400">
                <a:latin typeface="Arial"/>
                <a:cs typeface="Arial"/>
              </a:rPr>
              <a:t>I </a:t>
            </a:r>
            <a:r>
              <a:rPr sz="1400" spc="-5">
                <a:latin typeface="Arial"/>
                <a:cs typeface="Arial"/>
              </a:rPr>
              <a:t>am on annual leave </a:t>
            </a:r>
            <a:r>
              <a:rPr sz="1400" b="1" spc="-5">
                <a:latin typeface="Arial"/>
                <a:cs typeface="Arial"/>
              </a:rPr>
              <a:t>THEN </a:t>
            </a:r>
            <a:r>
              <a:rPr sz="1400" spc="-5">
                <a:latin typeface="Arial"/>
                <a:cs typeface="Arial"/>
              </a:rPr>
              <a:t>I’ll </a:t>
            </a:r>
            <a:r>
              <a:rPr sz="1400" spc="-37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go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to the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park.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33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744A-8924-F34F-8C90-F4ED0984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281" y="4819007"/>
            <a:ext cx="1199656" cy="150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D4BD4-5682-924C-A02B-9C55ABF90A7D}"/>
              </a:ext>
            </a:extLst>
          </p:cNvPr>
          <p:cNvSpPr/>
          <p:nvPr/>
        </p:nvSpPr>
        <p:spPr>
          <a:xfrm>
            <a:off x="3042006" y="660343"/>
            <a:ext cx="5990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0" i="0" u="none" strike="noStrike">
                <a:solidFill>
                  <a:srgbClr val="0A264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MACHINE LEARNING </a:t>
            </a:r>
            <a:r>
              <a:rPr lang="en-GB" sz="4000" b="0" i="0" u="none" strike="noStrike">
                <a:solidFill>
                  <a:srgbClr val="C0000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[ML]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C3A7A-F977-F448-9933-E9E73D69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DB21E-658D-8543-B6A4-5CE920C6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9" b="40732"/>
          <a:stretch/>
        </p:blipFill>
        <p:spPr>
          <a:xfrm>
            <a:off x="3776187" y="1718372"/>
            <a:ext cx="3997691" cy="3852961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3E1743F5-D671-7C4E-92DE-9A02ABCCDB9E}"/>
              </a:ext>
            </a:extLst>
          </p:cNvPr>
          <p:cNvSpPr/>
          <p:nvPr/>
        </p:nvSpPr>
        <p:spPr>
          <a:xfrm>
            <a:off x="2774950" y="4406900"/>
            <a:ext cx="2400300" cy="888672"/>
          </a:xfrm>
          <a:custGeom>
            <a:avLst/>
            <a:gdLst>
              <a:gd name="connsiteX0" fmla="*/ 1390650 w 2400300"/>
              <a:gd name="connsiteY0" fmla="*/ 6350 h 888672"/>
              <a:gd name="connsiteX1" fmla="*/ 1346200 w 2400300"/>
              <a:gd name="connsiteY1" fmla="*/ 12700 h 888672"/>
              <a:gd name="connsiteX2" fmla="*/ 1327150 w 2400300"/>
              <a:gd name="connsiteY2" fmla="*/ 6350 h 888672"/>
              <a:gd name="connsiteX3" fmla="*/ 1276350 w 2400300"/>
              <a:gd name="connsiteY3" fmla="*/ 0 h 888672"/>
              <a:gd name="connsiteX4" fmla="*/ 571500 w 2400300"/>
              <a:gd name="connsiteY4" fmla="*/ 6350 h 888672"/>
              <a:gd name="connsiteX5" fmla="*/ 501650 w 2400300"/>
              <a:gd name="connsiteY5" fmla="*/ 19050 h 888672"/>
              <a:gd name="connsiteX6" fmla="*/ 400050 w 2400300"/>
              <a:gd name="connsiteY6" fmla="*/ 38100 h 888672"/>
              <a:gd name="connsiteX7" fmla="*/ 381000 w 2400300"/>
              <a:gd name="connsiteY7" fmla="*/ 44450 h 888672"/>
              <a:gd name="connsiteX8" fmla="*/ 330200 w 2400300"/>
              <a:gd name="connsiteY8" fmla="*/ 57150 h 888672"/>
              <a:gd name="connsiteX9" fmla="*/ 311150 w 2400300"/>
              <a:gd name="connsiteY9" fmla="*/ 76200 h 888672"/>
              <a:gd name="connsiteX10" fmla="*/ 292100 w 2400300"/>
              <a:gd name="connsiteY10" fmla="*/ 88900 h 888672"/>
              <a:gd name="connsiteX11" fmla="*/ 279400 w 2400300"/>
              <a:gd name="connsiteY11" fmla="*/ 107950 h 888672"/>
              <a:gd name="connsiteX12" fmla="*/ 260350 w 2400300"/>
              <a:gd name="connsiteY12" fmla="*/ 133350 h 888672"/>
              <a:gd name="connsiteX13" fmla="*/ 260350 w 2400300"/>
              <a:gd name="connsiteY13" fmla="*/ 254000 h 888672"/>
              <a:gd name="connsiteX14" fmla="*/ 266700 w 2400300"/>
              <a:gd name="connsiteY14" fmla="*/ 279400 h 888672"/>
              <a:gd name="connsiteX15" fmla="*/ 298450 w 2400300"/>
              <a:gd name="connsiteY15" fmla="*/ 311150 h 888672"/>
              <a:gd name="connsiteX16" fmla="*/ 355600 w 2400300"/>
              <a:gd name="connsiteY16" fmla="*/ 355600 h 888672"/>
              <a:gd name="connsiteX17" fmla="*/ 374650 w 2400300"/>
              <a:gd name="connsiteY17" fmla="*/ 374650 h 888672"/>
              <a:gd name="connsiteX18" fmla="*/ 412750 w 2400300"/>
              <a:gd name="connsiteY18" fmla="*/ 393700 h 888672"/>
              <a:gd name="connsiteX19" fmla="*/ 501650 w 2400300"/>
              <a:gd name="connsiteY19" fmla="*/ 450850 h 888672"/>
              <a:gd name="connsiteX20" fmla="*/ 527050 w 2400300"/>
              <a:gd name="connsiteY20" fmla="*/ 457200 h 888672"/>
              <a:gd name="connsiteX21" fmla="*/ 565150 w 2400300"/>
              <a:gd name="connsiteY21" fmla="*/ 482600 h 888672"/>
              <a:gd name="connsiteX22" fmla="*/ 584200 w 2400300"/>
              <a:gd name="connsiteY22" fmla="*/ 488950 h 888672"/>
              <a:gd name="connsiteX23" fmla="*/ 603250 w 2400300"/>
              <a:gd name="connsiteY23" fmla="*/ 501650 h 888672"/>
              <a:gd name="connsiteX24" fmla="*/ 628650 w 2400300"/>
              <a:gd name="connsiteY24" fmla="*/ 508000 h 888672"/>
              <a:gd name="connsiteX25" fmla="*/ 679450 w 2400300"/>
              <a:gd name="connsiteY25" fmla="*/ 533400 h 888672"/>
              <a:gd name="connsiteX26" fmla="*/ 698500 w 2400300"/>
              <a:gd name="connsiteY26" fmla="*/ 546100 h 888672"/>
              <a:gd name="connsiteX27" fmla="*/ 749300 w 2400300"/>
              <a:gd name="connsiteY27" fmla="*/ 558800 h 888672"/>
              <a:gd name="connsiteX28" fmla="*/ 774700 w 2400300"/>
              <a:gd name="connsiteY28" fmla="*/ 571500 h 888672"/>
              <a:gd name="connsiteX29" fmla="*/ 800100 w 2400300"/>
              <a:gd name="connsiteY29" fmla="*/ 577850 h 888672"/>
              <a:gd name="connsiteX30" fmla="*/ 819150 w 2400300"/>
              <a:gd name="connsiteY30" fmla="*/ 584200 h 888672"/>
              <a:gd name="connsiteX31" fmla="*/ 844550 w 2400300"/>
              <a:gd name="connsiteY31" fmla="*/ 590550 h 888672"/>
              <a:gd name="connsiteX32" fmla="*/ 869950 w 2400300"/>
              <a:gd name="connsiteY32" fmla="*/ 603250 h 888672"/>
              <a:gd name="connsiteX33" fmla="*/ 889000 w 2400300"/>
              <a:gd name="connsiteY33" fmla="*/ 609600 h 888672"/>
              <a:gd name="connsiteX34" fmla="*/ 914400 w 2400300"/>
              <a:gd name="connsiteY34" fmla="*/ 622300 h 888672"/>
              <a:gd name="connsiteX35" fmla="*/ 952500 w 2400300"/>
              <a:gd name="connsiteY35" fmla="*/ 635000 h 888672"/>
              <a:gd name="connsiteX36" fmla="*/ 990600 w 2400300"/>
              <a:gd name="connsiteY36" fmla="*/ 647700 h 888672"/>
              <a:gd name="connsiteX37" fmla="*/ 1035050 w 2400300"/>
              <a:gd name="connsiteY37" fmla="*/ 673100 h 888672"/>
              <a:gd name="connsiteX38" fmla="*/ 1060450 w 2400300"/>
              <a:gd name="connsiteY38" fmla="*/ 679450 h 888672"/>
              <a:gd name="connsiteX39" fmla="*/ 1117600 w 2400300"/>
              <a:gd name="connsiteY39" fmla="*/ 698500 h 888672"/>
              <a:gd name="connsiteX40" fmla="*/ 1136650 w 2400300"/>
              <a:gd name="connsiteY40" fmla="*/ 704850 h 888672"/>
              <a:gd name="connsiteX41" fmla="*/ 1200150 w 2400300"/>
              <a:gd name="connsiteY41" fmla="*/ 717550 h 888672"/>
              <a:gd name="connsiteX42" fmla="*/ 1295400 w 2400300"/>
              <a:gd name="connsiteY42" fmla="*/ 742950 h 888672"/>
              <a:gd name="connsiteX43" fmla="*/ 1397000 w 2400300"/>
              <a:gd name="connsiteY43" fmla="*/ 768350 h 888672"/>
              <a:gd name="connsiteX44" fmla="*/ 1447800 w 2400300"/>
              <a:gd name="connsiteY44" fmla="*/ 781050 h 888672"/>
              <a:gd name="connsiteX45" fmla="*/ 1492250 w 2400300"/>
              <a:gd name="connsiteY45" fmla="*/ 800100 h 888672"/>
              <a:gd name="connsiteX46" fmla="*/ 1581150 w 2400300"/>
              <a:gd name="connsiteY46" fmla="*/ 812800 h 888672"/>
              <a:gd name="connsiteX47" fmla="*/ 1619250 w 2400300"/>
              <a:gd name="connsiteY47" fmla="*/ 825500 h 888672"/>
              <a:gd name="connsiteX48" fmla="*/ 1657350 w 2400300"/>
              <a:gd name="connsiteY48" fmla="*/ 831850 h 888672"/>
              <a:gd name="connsiteX49" fmla="*/ 1689100 w 2400300"/>
              <a:gd name="connsiteY49" fmla="*/ 838200 h 888672"/>
              <a:gd name="connsiteX50" fmla="*/ 1765300 w 2400300"/>
              <a:gd name="connsiteY50" fmla="*/ 850900 h 888672"/>
              <a:gd name="connsiteX51" fmla="*/ 1854200 w 2400300"/>
              <a:gd name="connsiteY51" fmla="*/ 869950 h 888672"/>
              <a:gd name="connsiteX52" fmla="*/ 1949450 w 2400300"/>
              <a:gd name="connsiteY52" fmla="*/ 876300 h 888672"/>
              <a:gd name="connsiteX53" fmla="*/ 2266950 w 2400300"/>
              <a:gd name="connsiteY53" fmla="*/ 876300 h 888672"/>
              <a:gd name="connsiteX54" fmla="*/ 2286000 w 2400300"/>
              <a:gd name="connsiteY54" fmla="*/ 869950 h 888672"/>
              <a:gd name="connsiteX55" fmla="*/ 2311400 w 2400300"/>
              <a:gd name="connsiteY55" fmla="*/ 863600 h 888672"/>
              <a:gd name="connsiteX56" fmla="*/ 2355850 w 2400300"/>
              <a:gd name="connsiteY56" fmla="*/ 844550 h 888672"/>
              <a:gd name="connsiteX57" fmla="*/ 2381250 w 2400300"/>
              <a:gd name="connsiteY57" fmla="*/ 800100 h 888672"/>
              <a:gd name="connsiteX58" fmla="*/ 2400300 w 2400300"/>
              <a:gd name="connsiteY58" fmla="*/ 755650 h 888672"/>
              <a:gd name="connsiteX59" fmla="*/ 2393950 w 2400300"/>
              <a:gd name="connsiteY59" fmla="*/ 412750 h 888672"/>
              <a:gd name="connsiteX60" fmla="*/ 2381250 w 2400300"/>
              <a:gd name="connsiteY60" fmla="*/ 323850 h 888672"/>
              <a:gd name="connsiteX61" fmla="*/ 2368550 w 2400300"/>
              <a:gd name="connsiteY61" fmla="*/ 298450 h 888672"/>
              <a:gd name="connsiteX62" fmla="*/ 2330450 w 2400300"/>
              <a:gd name="connsiteY62" fmla="*/ 266700 h 888672"/>
              <a:gd name="connsiteX63" fmla="*/ 2279650 w 2400300"/>
              <a:gd name="connsiteY63" fmla="*/ 241300 h 888672"/>
              <a:gd name="connsiteX64" fmla="*/ 2228850 w 2400300"/>
              <a:gd name="connsiteY64" fmla="*/ 209550 h 888672"/>
              <a:gd name="connsiteX65" fmla="*/ 2184400 w 2400300"/>
              <a:gd name="connsiteY65" fmla="*/ 177800 h 888672"/>
              <a:gd name="connsiteX66" fmla="*/ 2133600 w 2400300"/>
              <a:gd name="connsiteY66" fmla="*/ 152400 h 888672"/>
              <a:gd name="connsiteX67" fmla="*/ 2114550 w 2400300"/>
              <a:gd name="connsiteY67" fmla="*/ 139700 h 888672"/>
              <a:gd name="connsiteX68" fmla="*/ 2057400 w 2400300"/>
              <a:gd name="connsiteY68" fmla="*/ 127000 h 888672"/>
              <a:gd name="connsiteX69" fmla="*/ 1993900 w 2400300"/>
              <a:gd name="connsiteY69" fmla="*/ 107950 h 888672"/>
              <a:gd name="connsiteX70" fmla="*/ 1841500 w 2400300"/>
              <a:gd name="connsiteY70" fmla="*/ 95250 h 888672"/>
              <a:gd name="connsiteX71" fmla="*/ 1562100 w 2400300"/>
              <a:gd name="connsiteY71" fmla="*/ 82550 h 888672"/>
              <a:gd name="connsiteX72" fmla="*/ 1066800 w 2400300"/>
              <a:gd name="connsiteY72" fmla="*/ 88900 h 888672"/>
              <a:gd name="connsiteX73" fmla="*/ 1009650 w 2400300"/>
              <a:gd name="connsiteY73" fmla="*/ 101600 h 888672"/>
              <a:gd name="connsiteX74" fmla="*/ 933450 w 2400300"/>
              <a:gd name="connsiteY74" fmla="*/ 139700 h 888672"/>
              <a:gd name="connsiteX75" fmla="*/ 908050 w 2400300"/>
              <a:gd name="connsiteY75" fmla="*/ 146050 h 888672"/>
              <a:gd name="connsiteX76" fmla="*/ 825500 w 2400300"/>
              <a:gd name="connsiteY76" fmla="*/ 196850 h 888672"/>
              <a:gd name="connsiteX77" fmla="*/ 647700 w 2400300"/>
              <a:gd name="connsiteY77" fmla="*/ 285750 h 888672"/>
              <a:gd name="connsiteX78" fmla="*/ 622300 w 2400300"/>
              <a:gd name="connsiteY78" fmla="*/ 298450 h 888672"/>
              <a:gd name="connsiteX79" fmla="*/ 508000 w 2400300"/>
              <a:gd name="connsiteY79" fmla="*/ 361950 h 888672"/>
              <a:gd name="connsiteX80" fmla="*/ 133350 w 2400300"/>
              <a:gd name="connsiteY80" fmla="*/ 552450 h 888672"/>
              <a:gd name="connsiteX81" fmla="*/ 107950 w 2400300"/>
              <a:gd name="connsiteY81" fmla="*/ 577850 h 888672"/>
              <a:gd name="connsiteX82" fmla="*/ 63500 w 2400300"/>
              <a:gd name="connsiteY82" fmla="*/ 603250 h 888672"/>
              <a:gd name="connsiteX83" fmla="*/ 25400 w 2400300"/>
              <a:gd name="connsiteY83" fmla="*/ 641350 h 888672"/>
              <a:gd name="connsiteX84" fmla="*/ 0 w 2400300"/>
              <a:gd name="connsiteY84" fmla="*/ 666750 h 88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400300" h="888672">
                <a:moveTo>
                  <a:pt x="1390650" y="6350"/>
                </a:moveTo>
                <a:cubicBezTo>
                  <a:pt x="1375833" y="8467"/>
                  <a:pt x="1361167" y="12700"/>
                  <a:pt x="1346200" y="12700"/>
                </a:cubicBezTo>
                <a:cubicBezTo>
                  <a:pt x="1339507" y="12700"/>
                  <a:pt x="1333736" y="7547"/>
                  <a:pt x="1327150" y="6350"/>
                </a:cubicBezTo>
                <a:cubicBezTo>
                  <a:pt x="1310360" y="3297"/>
                  <a:pt x="1293283" y="2117"/>
                  <a:pt x="1276350" y="0"/>
                </a:cubicBezTo>
                <a:lnTo>
                  <a:pt x="571500" y="6350"/>
                </a:lnTo>
                <a:cubicBezTo>
                  <a:pt x="558204" y="6577"/>
                  <a:pt x="516308" y="16795"/>
                  <a:pt x="501650" y="19050"/>
                </a:cubicBezTo>
                <a:cubicBezTo>
                  <a:pt x="453157" y="26510"/>
                  <a:pt x="447331" y="22340"/>
                  <a:pt x="400050" y="38100"/>
                </a:cubicBezTo>
                <a:cubicBezTo>
                  <a:pt x="393700" y="40217"/>
                  <a:pt x="387458" y="42689"/>
                  <a:pt x="381000" y="44450"/>
                </a:cubicBezTo>
                <a:cubicBezTo>
                  <a:pt x="364161" y="49043"/>
                  <a:pt x="330200" y="57150"/>
                  <a:pt x="330200" y="57150"/>
                </a:cubicBezTo>
                <a:cubicBezTo>
                  <a:pt x="323850" y="63500"/>
                  <a:pt x="318049" y="70451"/>
                  <a:pt x="311150" y="76200"/>
                </a:cubicBezTo>
                <a:cubicBezTo>
                  <a:pt x="305287" y="81086"/>
                  <a:pt x="297496" y="83504"/>
                  <a:pt x="292100" y="88900"/>
                </a:cubicBezTo>
                <a:cubicBezTo>
                  <a:pt x="286704" y="94296"/>
                  <a:pt x="283836" y="101740"/>
                  <a:pt x="279400" y="107950"/>
                </a:cubicBezTo>
                <a:cubicBezTo>
                  <a:pt x="273249" y="116562"/>
                  <a:pt x="266700" y="124883"/>
                  <a:pt x="260350" y="133350"/>
                </a:cubicBezTo>
                <a:cubicBezTo>
                  <a:pt x="247057" y="186523"/>
                  <a:pt x="250596" y="161336"/>
                  <a:pt x="260350" y="254000"/>
                </a:cubicBezTo>
                <a:cubicBezTo>
                  <a:pt x="261264" y="262679"/>
                  <a:pt x="263262" y="271378"/>
                  <a:pt x="266700" y="279400"/>
                </a:cubicBezTo>
                <a:cubicBezTo>
                  <a:pt x="276058" y="301235"/>
                  <a:pt x="280625" y="297782"/>
                  <a:pt x="298450" y="311150"/>
                </a:cubicBezTo>
                <a:cubicBezTo>
                  <a:pt x="317757" y="325630"/>
                  <a:pt x="338535" y="338535"/>
                  <a:pt x="355600" y="355600"/>
                </a:cubicBezTo>
                <a:cubicBezTo>
                  <a:pt x="361950" y="361950"/>
                  <a:pt x="367751" y="368901"/>
                  <a:pt x="374650" y="374650"/>
                </a:cubicBezTo>
                <a:cubicBezTo>
                  <a:pt x="419234" y="411804"/>
                  <a:pt x="368949" y="366746"/>
                  <a:pt x="412750" y="393700"/>
                </a:cubicBezTo>
                <a:cubicBezTo>
                  <a:pt x="440236" y="410614"/>
                  <a:pt x="469176" y="438672"/>
                  <a:pt x="501650" y="450850"/>
                </a:cubicBezTo>
                <a:cubicBezTo>
                  <a:pt x="509822" y="453914"/>
                  <a:pt x="518583" y="455083"/>
                  <a:pt x="527050" y="457200"/>
                </a:cubicBezTo>
                <a:cubicBezTo>
                  <a:pt x="539750" y="465667"/>
                  <a:pt x="550670" y="477773"/>
                  <a:pt x="565150" y="482600"/>
                </a:cubicBezTo>
                <a:cubicBezTo>
                  <a:pt x="571500" y="484717"/>
                  <a:pt x="578213" y="485957"/>
                  <a:pt x="584200" y="488950"/>
                </a:cubicBezTo>
                <a:cubicBezTo>
                  <a:pt x="591026" y="492363"/>
                  <a:pt x="596235" y="498644"/>
                  <a:pt x="603250" y="501650"/>
                </a:cubicBezTo>
                <a:cubicBezTo>
                  <a:pt x="611272" y="505088"/>
                  <a:pt x="620594" y="504643"/>
                  <a:pt x="628650" y="508000"/>
                </a:cubicBezTo>
                <a:cubicBezTo>
                  <a:pt x="646126" y="515282"/>
                  <a:pt x="663698" y="522898"/>
                  <a:pt x="679450" y="533400"/>
                </a:cubicBezTo>
                <a:cubicBezTo>
                  <a:pt x="685800" y="537633"/>
                  <a:pt x="691328" y="543492"/>
                  <a:pt x="698500" y="546100"/>
                </a:cubicBezTo>
                <a:cubicBezTo>
                  <a:pt x="714904" y="552065"/>
                  <a:pt x="733688" y="550994"/>
                  <a:pt x="749300" y="558800"/>
                </a:cubicBezTo>
                <a:cubicBezTo>
                  <a:pt x="757767" y="563033"/>
                  <a:pt x="765837" y="568176"/>
                  <a:pt x="774700" y="571500"/>
                </a:cubicBezTo>
                <a:cubicBezTo>
                  <a:pt x="782872" y="574564"/>
                  <a:pt x="791709" y="575452"/>
                  <a:pt x="800100" y="577850"/>
                </a:cubicBezTo>
                <a:cubicBezTo>
                  <a:pt x="806536" y="579689"/>
                  <a:pt x="812714" y="582361"/>
                  <a:pt x="819150" y="584200"/>
                </a:cubicBezTo>
                <a:cubicBezTo>
                  <a:pt x="827541" y="586598"/>
                  <a:pt x="836378" y="587486"/>
                  <a:pt x="844550" y="590550"/>
                </a:cubicBezTo>
                <a:cubicBezTo>
                  <a:pt x="853413" y="593874"/>
                  <a:pt x="861249" y="599521"/>
                  <a:pt x="869950" y="603250"/>
                </a:cubicBezTo>
                <a:cubicBezTo>
                  <a:pt x="876102" y="605887"/>
                  <a:pt x="882848" y="606963"/>
                  <a:pt x="889000" y="609600"/>
                </a:cubicBezTo>
                <a:cubicBezTo>
                  <a:pt x="897701" y="613329"/>
                  <a:pt x="905611" y="618784"/>
                  <a:pt x="914400" y="622300"/>
                </a:cubicBezTo>
                <a:cubicBezTo>
                  <a:pt x="926829" y="627272"/>
                  <a:pt x="939800" y="630767"/>
                  <a:pt x="952500" y="635000"/>
                </a:cubicBezTo>
                <a:cubicBezTo>
                  <a:pt x="965200" y="639233"/>
                  <a:pt x="979461" y="640274"/>
                  <a:pt x="990600" y="647700"/>
                </a:cubicBezTo>
                <a:cubicBezTo>
                  <a:pt x="1006391" y="658228"/>
                  <a:pt x="1016635" y="666194"/>
                  <a:pt x="1035050" y="673100"/>
                </a:cubicBezTo>
                <a:cubicBezTo>
                  <a:pt x="1043222" y="676164"/>
                  <a:pt x="1052109" y="676883"/>
                  <a:pt x="1060450" y="679450"/>
                </a:cubicBezTo>
                <a:cubicBezTo>
                  <a:pt x="1079642" y="685355"/>
                  <a:pt x="1098550" y="692150"/>
                  <a:pt x="1117600" y="698500"/>
                </a:cubicBezTo>
                <a:cubicBezTo>
                  <a:pt x="1123950" y="700617"/>
                  <a:pt x="1130156" y="703227"/>
                  <a:pt x="1136650" y="704850"/>
                </a:cubicBezTo>
                <a:cubicBezTo>
                  <a:pt x="1174541" y="714323"/>
                  <a:pt x="1153442" y="709765"/>
                  <a:pt x="1200150" y="717550"/>
                </a:cubicBezTo>
                <a:cubicBezTo>
                  <a:pt x="1284160" y="753554"/>
                  <a:pt x="1203330" y="723769"/>
                  <a:pt x="1295400" y="742950"/>
                </a:cubicBezTo>
                <a:cubicBezTo>
                  <a:pt x="1329575" y="750070"/>
                  <a:pt x="1363133" y="759883"/>
                  <a:pt x="1397000" y="768350"/>
                </a:cubicBezTo>
                <a:cubicBezTo>
                  <a:pt x="1413933" y="772583"/>
                  <a:pt x="1431757" y="774174"/>
                  <a:pt x="1447800" y="781050"/>
                </a:cubicBezTo>
                <a:cubicBezTo>
                  <a:pt x="1462617" y="787400"/>
                  <a:pt x="1476843" y="795359"/>
                  <a:pt x="1492250" y="800100"/>
                </a:cubicBezTo>
                <a:cubicBezTo>
                  <a:pt x="1504779" y="803955"/>
                  <a:pt x="1573778" y="811879"/>
                  <a:pt x="1581150" y="812800"/>
                </a:cubicBezTo>
                <a:cubicBezTo>
                  <a:pt x="1593850" y="817033"/>
                  <a:pt x="1606263" y="822253"/>
                  <a:pt x="1619250" y="825500"/>
                </a:cubicBezTo>
                <a:cubicBezTo>
                  <a:pt x="1631741" y="828623"/>
                  <a:pt x="1644682" y="829547"/>
                  <a:pt x="1657350" y="831850"/>
                </a:cubicBezTo>
                <a:cubicBezTo>
                  <a:pt x="1667969" y="833781"/>
                  <a:pt x="1678471" y="836324"/>
                  <a:pt x="1689100" y="838200"/>
                </a:cubicBezTo>
                <a:cubicBezTo>
                  <a:pt x="1714459" y="842675"/>
                  <a:pt x="1740318" y="844655"/>
                  <a:pt x="1765300" y="850900"/>
                </a:cubicBezTo>
                <a:cubicBezTo>
                  <a:pt x="1793979" y="858070"/>
                  <a:pt x="1824414" y="867113"/>
                  <a:pt x="1854200" y="869950"/>
                </a:cubicBezTo>
                <a:cubicBezTo>
                  <a:pt x="1885877" y="872967"/>
                  <a:pt x="1917700" y="874183"/>
                  <a:pt x="1949450" y="876300"/>
                </a:cubicBezTo>
                <a:cubicBezTo>
                  <a:pt x="2075612" y="897327"/>
                  <a:pt x="2002374" y="887559"/>
                  <a:pt x="2266950" y="876300"/>
                </a:cubicBezTo>
                <a:cubicBezTo>
                  <a:pt x="2273637" y="876015"/>
                  <a:pt x="2279564" y="871789"/>
                  <a:pt x="2286000" y="869950"/>
                </a:cubicBezTo>
                <a:cubicBezTo>
                  <a:pt x="2294391" y="867552"/>
                  <a:pt x="2303228" y="866664"/>
                  <a:pt x="2311400" y="863600"/>
                </a:cubicBezTo>
                <a:cubicBezTo>
                  <a:pt x="2436947" y="816520"/>
                  <a:pt x="2261238" y="876087"/>
                  <a:pt x="2355850" y="844550"/>
                </a:cubicBezTo>
                <a:cubicBezTo>
                  <a:pt x="2368605" y="825418"/>
                  <a:pt x="2371582" y="822658"/>
                  <a:pt x="2381250" y="800100"/>
                </a:cubicBezTo>
                <a:cubicBezTo>
                  <a:pt x="2409280" y="734696"/>
                  <a:pt x="2358179" y="839891"/>
                  <a:pt x="2400300" y="755650"/>
                </a:cubicBezTo>
                <a:cubicBezTo>
                  <a:pt x="2398183" y="641350"/>
                  <a:pt x="2397521" y="527014"/>
                  <a:pt x="2393950" y="412750"/>
                </a:cubicBezTo>
                <a:cubicBezTo>
                  <a:pt x="2393421" y="395808"/>
                  <a:pt x="2390015" y="347223"/>
                  <a:pt x="2381250" y="323850"/>
                </a:cubicBezTo>
                <a:cubicBezTo>
                  <a:pt x="2377926" y="314987"/>
                  <a:pt x="2374052" y="306153"/>
                  <a:pt x="2368550" y="298450"/>
                </a:cubicBezTo>
                <a:cubicBezTo>
                  <a:pt x="2359973" y="286443"/>
                  <a:pt x="2343485" y="273810"/>
                  <a:pt x="2330450" y="266700"/>
                </a:cubicBezTo>
                <a:cubicBezTo>
                  <a:pt x="2313830" y="257634"/>
                  <a:pt x="2295704" y="251334"/>
                  <a:pt x="2279650" y="241300"/>
                </a:cubicBezTo>
                <a:cubicBezTo>
                  <a:pt x="2262717" y="230717"/>
                  <a:pt x="2245465" y="220627"/>
                  <a:pt x="2228850" y="209550"/>
                </a:cubicBezTo>
                <a:cubicBezTo>
                  <a:pt x="2213700" y="199450"/>
                  <a:pt x="2200013" y="187168"/>
                  <a:pt x="2184400" y="177800"/>
                </a:cubicBezTo>
                <a:cubicBezTo>
                  <a:pt x="2168166" y="168060"/>
                  <a:pt x="2149352" y="162902"/>
                  <a:pt x="2133600" y="152400"/>
                </a:cubicBezTo>
                <a:cubicBezTo>
                  <a:pt x="2127250" y="148167"/>
                  <a:pt x="2121565" y="142706"/>
                  <a:pt x="2114550" y="139700"/>
                </a:cubicBezTo>
                <a:cubicBezTo>
                  <a:pt x="2105424" y="135789"/>
                  <a:pt x="2064633" y="128808"/>
                  <a:pt x="2057400" y="127000"/>
                </a:cubicBezTo>
                <a:cubicBezTo>
                  <a:pt x="2021639" y="118060"/>
                  <a:pt x="2049603" y="117234"/>
                  <a:pt x="1993900" y="107950"/>
                </a:cubicBezTo>
                <a:cubicBezTo>
                  <a:pt x="1978731" y="105422"/>
                  <a:pt x="1850369" y="95932"/>
                  <a:pt x="1841500" y="95250"/>
                </a:cubicBezTo>
                <a:cubicBezTo>
                  <a:pt x="1730455" y="76743"/>
                  <a:pt x="1776139" y="82550"/>
                  <a:pt x="1562100" y="82550"/>
                </a:cubicBezTo>
                <a:cubicBezTo>
                  <a:pt x="1396986" y="82550"/>
                  <a:pt x="1231900" y="86783"/>
                  <a:pt x="1066800" y="88900"/>
                </a:cubicBezTo>
                <a:cubicBezTo>
                  <a:pt x="1047750" y="93133"/>
                  <a:pt x="1028276" y="95779"/>
                  <a:pt x="1009650" y="101600"/>
                </a:cubicBezTo>
                <a:cubicBezTo>
                  <a:pt x="932764" y="125627"/>
                  <a:pt x="995171" y="112268"/>
                  <a:pt x="933450" y="139700"/>
                </a:cubicBezTo>
                <a:cubicBezTo>
                  <a:pt x="925475" y="143244"/>
                  <a:pt x="916517" y="143933"/>
                  <a:pt x="908050" y="146050"/>
                </a:cubicBezTo>
                <a:cubicBezTo>
                  <a:pt x="870758" y="183342"/>
                  <a:pt x="901006" y="157110"/>
                  <a:pt x="825500" y="196850"/>
                </a:cubicBezTo>
                <a:cubicBezTo>
                  <a:pt x="664461" y="281607"/>
                  <a:pt x="920753" y="155160"/>
                  <a:pt x="647700" y="285750"/>
                </a:cubicBezTo>
                <a:cubicBezTo>
                  <a:pt x="639160" y="289834"/>
                  <a:pt x="630575" y="293853"/>
                  <a:pt x="622300" y="298450"/>
                </a:cubicBezTo>
                <a:cubicBezTo>
                  <a:pt x="584200" y="319617"/>
                  <a:pt x="548123" y="344928"/>
                  <a:pt x="508000" y="361950"/>
                </a:cubicBezTo>
                <a:cubicBezTo>
                  <a:pt x="296023" y="451880"/>
                  <a:pt x="314476" y="431700"/>
                  <a:pt x="133350" y="552450"/>
                </a:cubicBezTo>
                <a:cubicBezTo>
                  <a:pt x="123387" y="559092"/>
                  <a:pt x="117529" y="570666"/>
                  <a:pt x="107950" y="577850"/>
                </a:cubicBezTo>
                <a:cubicBezTo>
                  <a:pt x="71154" y="605447"/>
                  <a:pt x="94111" y="576040"/>
                  <a:pt x="63500" y="603250"/>
                </a:cubicBezTo>
                <a:cubicBezTo>
                  <a:pt x="50076" y="615182"/>
                  <a:pt x="40344" y="631387"/>
                  <a:pt x="25400" y="641350"/>
                </a:cubicBezTo>
                <a:cubicBezTo>
                  <a:pt x="2412" y="656675"/>
                  <a:pt x="9763" y="647224"/>
                  <a:pt x="0" y="666750"/>
                </a:cubicBezTo>
              </a:path>
            </a:pathLst>
          </a:custGeom>
          <a:noFill/>
          <a:ln w="1143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323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8720" y="476350"/>
            <a:ext cx="2195703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lang="nl-NL" spc="-5"/>
              <a:t>CONTEXT</a:t>
            </a:r>
            <a:endParaRPr spc="-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596" y="1585714"/>
            <a:ext cx="183800" cy="169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5335" y="1472184"/>
            <a:ext cx="10550178" cy="23874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54293">
              <a:lnSpc>
                <a:spcPct val="114599"/>
              </a:lnSpc>
              <a:spcBef>
                <a:spcPts val="9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Prerequisites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spc="-5" dirty="0">
                <a:latin typeface="Open Sans"/>
                <a:cs typeface="Open Sans"/>
              </a:rPr>
              <a:t> basics in linear </a:t>
            </a:r>
            <a:r>
              <a:rPr sz="2160" spc="-9" dirty="0">
                <a:latin typeface="Open Sans"/>
                <a:cs typeface="Open Sans"/>
              </a:rPr>
              <a:t>algebra,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spc="-14" dirty="0">
                <a:latin typeface="Open Sans"/>
                <a:cs typeface="Open Sans"/>
              </a:rPr>
              <a:t>probability,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dirty="0">
                <a:latin typeface="Open Sans"/>
                <a:cs typeface="Open Sans"/>
              </a:rPr>
              <a:t>and </a:t>
            </a:r>
            <a:r>
              <a:rPr sz="2160" spc="-549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analysis </a:t>
            </a:r>
            <a:r>
              <a:rPr sz="2160" dirty="0">
                <a:latin typeface="Open Sans"/>
                <a:cs typeface="Open Sans"/>
              </a:rPr>
              <a:t>of</a:t>
            </a:r>
            <a:r>
              <a:rPr sz="2160" spc="-5" dirty="0">
                <a:latin typeface="Open Sans"/>
                <a:cs typeface="Open Sans"/>
              </a:rPr>
              <a:t> algorithms.</a:t>
            </a:r>
            <a:endParaRPr sz="2160" dirty="0"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endParaRPr lang="nl-NL" sz="2160" spc="-9" dirty="0">
              <a:solidFill>
                <a:srgbClr val="B51A00"/>
              </a:solidFill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Workload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dirty="0">
                <a:latin typeface="Open Sans"/>
                <a:cs typeface="Open Sans"/>
              </a:rPr>
              <a:t> </a:t>
            </a:r>
            <a:r>
              <a:rPr sz="2160" spc="-9" dirty="0">
                <a:latin typeface="Open Sans"/>
                <a:cs typeface="Open Sans"/>
              </a:rPr>
              <a:t>homework</a:t>
            </a:r>
            <a:r>
              <a:rPr sz="2160" spc="5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assignments</a:t>
            </a:r>
            <a:endParaRPr sz="2160" dirty="0">
              <a:latin typeface="Open Sans"/>
              <a:cs typeface="Open Sans"/>
            </a:endParaRPr>
          </a:p>
          <a:p>
            <a:pPr marL="11430">
              <a:spcBef>
                <a:spcPts val="1278"/>
              </a:spcBef>
            </a:pPr>
            <a:endParaRPr lang="nl-NL" sz="2160" dirty="0">
              <a:solidFill>
                <a:srgbClr val="B51A00"/>
              </a:solidFill>
              <a:latin typeface="Open Sans"/>
              <a:cs typeface="Open Sans"/>
            </a:endParaRPr>
          </a:p>
          <a:p>
            <a:pPr marL="11430">
              <a:spcBef>
                <a:spcPts val="1278"/>
              </a:spcBef>
            </a:pPr>
            <a:r>
              <a:rPr lang="nl-NL" sz="2160" dirty="0">
                <a:solidFill>
                  <a:srgbClr val="B51A00"/>
                </a:solidFill>
                <a:latin typeface="Open Sans"/>
                <a:cs typeface="Open Sans"/>
              </a:rPr>
              <a:t>GitHub</a:t>
            </a:r>
            <a:r>
              <a:rPr sz="2160" spc="-5" dirty="0">
                <a:latin typeface="Open Sans"/>
                <a:cs typeface="Open Sans"/>
              </a:rPr>
              <a:t>: </a:t>
            </a:r>
            <a:r>
              <a:rPr lang="nl-NL" sz="2160" spc="-5" dirty="0">
                <a:latin typeface="Open Sans"/>
                <a:cs typeface="Open Sans"/>
              </a:rPr>
              <a:t>Start a ML </a:t>
            </a:r>
            <a:r>
              <a:rPr lang="nl-NL" sz="2160" spc="-5" dirty="0" err="1">
                <a:latin typeface="Open Sans"/>
                <a:cs typeface="Open Sans"/>
              </a:rPr>
              <a:t>repository</a:t>
            </a:r>
            <a:r>
              <a:rPr lang="nl-NL" sz="2160" spc="-5" dirty="0">
                <a:latin typeface="Open Sans"/>
                <a:cs typeface="Open Sans"/>
              </a:rPr>
              <a:t> at GitHub</a:t>
            </a:r>
            <a:endParaRPr sz="2160" dirty="0">
              <a:latin typeface="Open Sans"/>
              <a:cs typeface="Open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16" y="2581316"/>
            <a:ext cx="183800" cy="1691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416" y="3576918"/>
            <a:ext cx="183800" cy="1691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46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511784" y="327193"/>
            <a:ext cx="506100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Feed Forward Algorithm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4410271" y="1984168"/>
            <a:ext cx="4029164" cy="3847207"/>
          </a:xfrm>
          <a:prstGeom prst="rect">
            <a:avLst/>
          </a:prstGeom>
          <a:solidFill>
            <a:schemeClr val="lt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Pseudo code</a:t>
            </a:r>
            <a:r>
              <a:rPr lang="en-GB" dirty="0">
                <a:solidFill>
                  <a:schemeClr val="accent1"/>
                </a:solidFill>
              </a:rPr>
              <a:t>:</a:t>
            </a:r>
            <a:endParaRPr lang="nl-NL" b="0" dirty="0">
              <a:solidFill>
                <a:schemeClr val="accent1"/>
              </a:solidFill>
            </a:endParaRPr>
          </a:p>
          <a:p>
            <a:endParaRPr lang="en-GB" dirty="0"/>
          </a:p>
          <a:p>
            <a:r>
              <a:rPr lang="en-GB" dirty="0"/>
              <a:t>Initialize the weights vector 𝑤 to zeroes or random numbers</a:t>
            </a:r>
          </a:p>
          <a:p>
            <a:endParaRPr lang="en-GB" dirty="0"/>
          </a:p>
          <a:p>
            <a:r>
              <a:rPr lang="en-GB" dirty="0"/>
              <a:t>Compute DOT PRODUCT</a:t>
            </a:r>
          </a:p>
          <a:p>
            <a:r>
              <a:rPr lang="en-GB" dirty="0"/>
              <a:t>of the binary input </a:t>
            </a:r>
            <a:r>
              <a:rPr lang="en-GB" b="1" dirty="0"/>
              <a:t>x</a:t>
            </a:r>
            <a:r>
              <a:rPr lang="en-GB" dirty="0"/>
              <a:t> vector [x</a:t>
            </a:r>
            <a:r>
              <a:rPr lang="en-GB" baseline="-25000" dirty="0"/>
              <a:t>1</a:t>
            </a:r>
            <a:r>
              <a:rPr lang="en-GB" dirty="0"/>
              <a:t> x</a:t>
            </a:r>
            <a:r>
              <a:rPr lang="en-GB" baseline="-25000" dirty="0"/>
              <a:t>2</a:t>
            </a:r>
            <a:r>
              <a:rPr lang="en-GB" dirty="0"/>
              <a:t>]</a:t>
            </a:r>
          </a:p>
          <a:p>
            <a:r>
              <a:rPr lang="en-GB" dirty="0"/>
              <a:t>and binary weight </a:t>
            </a:r>
            <a:r>
              <a:rPr lang="en-GB" b="1" dirty="0"/>
              <a:t>w</a:t>
            </a:r>
            <a:r>
              <a:rPr lang="en-GB" dirty="0"/>
              <a:t> vector [w</a:t>
            </a:r>
            <a:r>
              <a:rPr lang="en-GB" baseline="-25000" dirty="0"/>
              <a:t>1</a:t>
            </a:r>
            <a:r>
              <a:rPr lang="en-GB" dirty="0"/>
              <a:t> w</a:t>
            </a:r>
            <a:r>
              <a:rPr lang="en-GB" baseline="-25000" dirty="0"/>
              <a:t>2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Where bias b equals w</a:t>
            </a:r>
            <a:r>
              <a:rPr lang="en-GB" baseline="-25000" dirty="0"/>
              <a:t>0 (weight zero)</a:t>
            </a:r>
          </a:p>
          <a:p>
            <a:endParaRPr lang="en-GB" dirty="0"/>
          </a:p>
          <a:p>
            <a:r>
              <a:rPr lang="en-GB" dirty="0"/>
              <a:t>Apply the activation function F</a:t>
            </a:r>
          </a:p>
          <a:p>
            <a:endParaRPr lang="en-GB" dirty="0">
              <a:latin typeface="Tw Cen Classified MT Std" panose="020B05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686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5067300" y="1118403"/>
            <a:ext cx="37753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Class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Python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694823" y="1348641"/>
            <a:ext cx="3497576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pseudo code</a:t>
            </a:r>
            <a:r>
              <a:rPr lang="en-GB" dirty="0"/>
              <a:t>:</a:t>
            </a:r>
            <a:endParaRPr lang="nl-NL" b="0" dirty="0"/>
          </a:p>
          <a:p>
            <a:endParaRPr lang="en-GB" dirty="0"/>
          </a:p>
          <a:p>
            <a:r>
              <a:rPr lang="en-GB" b="1" dirty="0"/>
              <a:t>Define   initializing object </a:t>
            </a:r>
          </a:p>
          <a:p>
            <a:r>
              <a:rPr lang="en-GB" b="1" dirty="0"/>
              <a:t>for the class named </a:t>
            </a:r>
            <a:r>
              <a:rPr lang="en-GB" b="1" dirty="0">
                <a:solidFill>
                  <a:schemeClr val="accent1"/>
                </a:solidFill>
              </a:rPr>
              <a:t>Perceptron</a:t>
            </a:r>
            <a:r>
              <a:rPr lang="en-GB" b="1" dirty="0"/>
              <a:t> 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Parameter settings </a:t>
            </a:r>
          </a:p>
          <a:p>
            <a:r>
              <a:rPr lang="en-GB" dirty="0"/>
              <a:t>number of inputs x</a:t>
            </a:r>
          </a:p>
          <a:p>
            <a:r>
              <a:rPr lang="en-GB" dirty="0"/>
              <a:t>number of epochs (or batches)</a:t>
            </a:r>
          </a:p>
          <a:p>
            <a:r>
              <a:rPr lang="en-GB" dirty="0"/>
              <a:t>Learning rate</a:t>
            </a:r>
          </a:p>
          <a:p>
            <a:r>
              <a:rPr lang="en-GB" b="1" dirty="0"/>
              <a:t>	</a:t>
            </a:r>
          </a:p>
          <a:p>
            <a:r>
              <a:rPr lang="en-GB" b="1" dirty="0"/>
              <a:t>Initialization</a:t>
            </a:r>
            <a:endParaRPr lang="en-GB" dirty="0"/>
          </a:p>
          <a:p>
            <a:r>
              <a:rPr lang="en-GB" dirty="0"/>
              <a:t>Weights-vector (inclusive bias) to zero’s or random numbers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DAB35-3434-7845-BFBA-C195CE2B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641355"/>
            <a:ext cx="6632400" cy="30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CDC6E0-1A03-7E41-A399-01D92018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698704"/>
            <a:ext cx="3359150" cy="2824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25E0C-8CDC-434D-9CE7-5F3A3C05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75" y="3722293"/>
            <a:ext cx="3530600" cy="2800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CFFE08-A9F2-154E-BB4D-DF00996D8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17417"/>
            <a:ext cx="5295900" cy="2714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7CAC64-86D5-9C48-AA70-259D4A984F05}"/>
              </a:ext>
            </a:extLst>
          </p:cNvPr>
          <p:cNvSpPr/>
          <p:nvPr/>
        </p:nvSpPr>
        <p:spPr>
          <a:xfrm>
            <a:off x="976512" y="1080846"/>
            <a:ext cx="41008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Randomization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Normal distribution 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Python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2F41-4097-A946-A831-E75A511A2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4" t="64273" r="10748" b="20717"/>
          <a:stretch/>
        </p:blipFill>
        <p:spPr>
          <a:xfrm>
            <a:off x="406400" y="2811579"/>
            <a:ext cx="55054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6716-52F9-2448-91D7-C005F5E25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2" y="3962400"/>
            <a:ext cx="5516050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1FF8D-F821-6849-9458-F12FD5F0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2101850"/>
            <a:ext cx="4699000" cy="318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24132-118E-E84A-8E8A-F56C610E9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6" y="1001123"/>
            <a:ext cx="5295900" cy="271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06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3835634" y="263693"/>
            <a:ext cx="430117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Feed Forward </a:t>
            </a:r>
            <a:r>
              <a:rPr lang="en-US" sz="3200" kern="0" dirty="0" err="1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00206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725650-F6CC-7E47-B747-A17927214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899" y="2894010"/>
            <a:ext cx="3402327" cy="171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414822" y="1774618"/>
            <a:ext cx="402916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Feed Forward </a:t>
            </a:r>
          </a:p>
          <a:p>
            <a:r>
              <a:rPr lang="en-GB" sz="2000" b="1" dirty="0">
                <a:solidFill>
                  <a:schemeClr val="accent1"/>
                </a:solidFill>
              </a:rPr>
              <a:t>output calculation</a:t>
            </a:r>
          </a:p>
          <a:p>
            <a:r>
              <a:rPr lang="en-GB" sz="2800" b="1" dirty="0">
                <a:solidFill>
                  <a:srgbClr val="C00000"/>
                </a:solidFill>
              </a:rPr>
              <a:t>pseudo code</a:t>
            </a:r>
            <a:r>
              <a:rPr lang="en-GB" dirty="0"/>
              <a:t>:</a:t>
            </a:r>
            <a:endParaRPr lang="nl-NL" b="0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Compute DOT PRODUCT</a:t>
            </a:r>
          </a:p>
          <a:p>
            <a:r>
              <a:rPr lang="en-GB" dirty="0"/>
              <a:t>of the binary input </a:t>
            </a:r>
            <a:r>
              <a:rPr lang="en-GB" b="1" dirty="0"/>
              <a:t>x</a:t>
            </a:r>
            <a:r>
              <a:rPr lang="en-GB" dirty="0"/>
              <a:t> vector </a:t>
            </a:r>
          </a:p>
          <a:p>
            <a:r>
              <a:rPr lang="en-GB" dirty="0"/>
              <a:t>[x</a:t>
            </a:r>
            <a:r>
              <a:rPr lang="en-GB" baseline="-25000" dirty="0"/>
              <a:t>1</a:t>
            </a:r>
            <a:r>
              <a:rPr lang="en-GB" dirty="0"/>
              <a:t> x</a:t>
            </a:r>
            <a:r>
              <a:rPr lang="en-GB" baseline="-25000" dirty="0"/>
              <a:t>2</a:t>
            </a:r>
            <a:r>
              <a:rPr lang="en-GB" dirty="0"/>
              <a:t>]</a:t>
            </a:r>
          </a:p>
          <a:p>
            <a:r>
              <a:rPr lang="en-GB" dirty="0"/>
              <a:t>and binary weight </a:t>
            </a:r>
            <a:r>
              <a:rPr lang="en-GB" b="1" dirty="0"/>
              <a:t>w</a:t>
            </a:r>
            <a:r>
              <a:rPr lang="en-GB" dirty="0"/>
              <a:t> vector</a:t>
            </a:r>
          </a:p>
          <a:p>
            <a:r>
              <a:rPr lang="en-GB" dirty="0"/>
              <a:t>[w</a:t>
            </a:r>
            <a:r>
              <a:rPr lang="en-GB" baseline="-25000" dirty="0"/>
              <a:t>1</a:t>
            </a:r>
            <a:r>
              <a:rPr lang="en-GB" dirty="0"/>
              <a:t> w</a:t>
            </a:r>
            <a:r>
              <a:rPr lang="en-GB" baseline="-25000" dirty="0"/>
              <a:t>2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Where bias b equals w</a:t>
            </a:r>
            <a:r>
              <a:rPr lang="en-GB" baseline="-25000" dirty="0"/>
              <a:t>0 (weight zero)</a:t>
            </a:r>
          </a:p>
          <a:p>
            <a:endParaRPr lang="en-GB" dirty="0"/>
          </a:p>
          <a:p>
            <a:r>
              <a:rPr lang="en-GB" dirty="0"/>
              <a:t>Apply the activation function f(</a:t>
            </a:r>
            <a:r>
              <a:rPr lang="en-GB" b="1" dirty="0"/>
              <a:t>x</a:t>
            </a:r>
            <a:r>
              <a:rPr lang="en-GB" dirty="0"/>
              <a:t>)</a:t>
            </a:r>
          </a:p>
          <a:p>
            <a:endParaRPr lang="en-GB" dirty="0">
              <a:latin typeface="Tw Cen Classified MT Std" panose="020B05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F1E514-C67D-1647-A9C5-3342F9A1E357}"/>
                  </a:ext>
                </a:extLst>
              </p:cNvPr>
              <p:cNvSpPr/>
              <p:nvPr/>
            </p:nvSpPr>
            <p:spPr>
              <a:xfrm>
                <a:off x="3978535" y="2970180"/>
                <a:ext cx="6259284" cy="15569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Feedforward computation: </a:t>
                </a:r>
              </a:p>
              <a:p>
                <a:r>
                  <a:rPr lang="en-GB" dirty="0"/>
                  <a:t>(DOT PRODUCT is a form of summation </a:t>
                </a:r>
              </a:p>
              <a:p>
                <a:r>
                  <a:rPr lang="nl-NL" sz="2800" b="1" dirty="0"/>
                  <a:t>   </a:t>
                </a:r>
                <a:r>
                  <a:rPr lang="el-GR" sz="2800" b="1" dirty="0"/>
                  <a:t>Σ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r>
                      <a:rPr lang="nl-NL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nl-NL" b="1" dirty="0"/>
                  <a:t> </a:t>
                </a:r>
                <a:r>
                  <a:rPr lang="nl-NL" sz="2800" b="1" dirty="0"/>
                  <a:t>w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r>
                      <a:rPr lang="nl-NL" sz="3600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dirty="0"/>
                  <a:t> </a:t>
                </a:r>
                <a:r>
                  <a:rPr lang="nl-NL" sz="2400" b="1" dirty="0"/>
                  <a:t>X</a:t>
                </a:r>
                <a:r>
                  <a:rPr lang="en-GB" dirty="0"/>
                  <a:t> </a:t>
                </a:r>
                <a:r>
                  <a:rPr lang="en-GB" sz="2400" b="1" dirty="0"/>
                  <a:t>+ </a:t>
                </a:r>
                <a:r>
                  <a:rPr lang="nl-NL" sz="2400" b="1" dirty="0"/>
                  <a:t>b </a:t>
                </a:r>
              </a:p>
              <a:p>
                <a:r>
                  <a:rPr lang="nl-NL" sz="2400" b="1" dirty="0"/>
                  <a:t>	 X</a:t>
                </a:r>
                <a:r>
                  <a:rPr lang="nl-NL" sz="2400" b="1" baseline="-25000" dirty="0"/>
                  <a:t>0</a:t>
                </a:r>
                <a:r>
                  <a:rPr lang="en-GB" dirty="0"/>
                  <a:t> </a:t>
                </a:r>
                <a:r>
                  <a:rPr lang="en-GB" sz="2400" b="1" dirty="0"/>
                  <a:t>=1 and b = w</a:t>
                </a:r>
                <a:r>
                  <a:rPr lang="en-GB" sz="2400" b="1" baseline="-25000" dirty="0"/>
                  <a:t>0</a:t>
                </a:r>
                <a:endParaRPr lang="en-GB" sz="2400" b="1" dirty="0">
                  <a:latin typeface="Tw Cen Classified MT Std" panose="020B0502020104020603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F1E514-C67D-1647-A9C5-3342F9A1E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535" y="2970180"/>
                <a:ext cx="6259284" cy="1556901"/>
              </a:xfrm>
              <a:prstGeom prst="rect">
                <a:avLst/>
              </a:prstGeom>
              <a:blipFill>
                <a:blip r:embed="rId3"/>
                <a:stretch>
                  <a:fillRect l="-811" t="-1613" b="-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F743EC1-420D-CC4C-9DA9-0E69482ED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10905" r="3213" b="14233"/>
          <a:stretch/>
        </p:blipFill>
        <p:spPr bwMode="auto">
          <a:xfrm>
            <a:off x="4832350" y="5017101"/>
            <a:ext cx="61976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D898646-E9B2-1F4C-958E-4900DC0D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811" y="2010518"/>
            <a:ext cx="3842822" cy="6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99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142784" y="52900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9889EB-2730-A847-BF81-F67A57BCFCAB}"/>
              </a:ext>
            </a:extLst>
          </p:cNvPr>
          <p:cNvSpPr/>
          <p:nvPr/>
        </p:nvSpPr>
        <p:spPr>
          <a:xfrm>
            <a:off x="2232240" y="317993"/>
            <a:ext cx="455277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40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</a:t>
            </a:r>
          </a:p>
          <a:p>
            <a:pPr defTabSz="1219170"/>
            <a:r>
              <a:rPr lang="en-US" sz="4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Activation output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7FF0BB-0D9B-7941-90A3-5B11136AF14B}"/>
              </a:ext>
            </a:extLst>
          </p:cNvPr>
          <p:cNvGrpSpPr/>
          <p:nvPr/>
        </p:nvGrpSpPr>
        <p:grpSpPr>
          <a:xfrm>
            <a:off x="1314450" y="1866901"/>
            <a:ext cx="10941050" cy="4818996"/>
            <a:chOff x="1816100" y="1749566"/>
            <a:chExt cx="9603146" cy="39350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0A0DE0-6220-304A-AC8E-E1F1D8A26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05" b="1750"/>
            <a:stretch/>
          </p:blipFill>
          <p:spPr>
            <a:xfrm>
              <a:off x="1816100" y="1749566"/>
              <a:ext cx="8559800" cy="2974397"/>
            </a:xfrm>
            <a:prstGeom prst="rect">
              <a:avLst/>
            </a:prstGeom>
          </p:spPr>
        </p:pic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443F8DC2-C79C-5646-8E22-2CAEB23D63B4}"/>
                </a:ext>
              </a:extLst>
            </p:cNvPr>
            <p:cNvSpPr/>
            <p:nvPr/>
          </p:nvSpPr>
          <p:spPr>
            <a:xfrm rot="1470587" flipH="1">
              <a:off x="3073228" y="3167370"/>
              <a:ext cx="2056953" cy="1429405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highlight>
                  <a:srgbClr val="C0C0C0"/>
                </a:highlight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B5DE5D-07A7-2644-AAED-444E42BEFE08}"/>
                </a:ext>
              </a:extLst>
            </p:cNvPr>
            <p:cNvSpPr/>
            <p:nvPr/>
          </p:nvSpPr>
          <p:spPr>
            <a:xfrm rot="1219904">
              <a:off x="2831921" y="4415392"/>
              <a:ext cx="1874838" cy="527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34C9E75-E382-7641-A8D0-7A77B4EA59AE}"/>
                </a:ext>
              </a:extLst>
            </p:cNvPr>
            <p:cNvSpPr/>
            <p:nvPr/>
          </p:nvSpPr>
          <p:spPr>
            <a:xfrm>
              <a:off x="4517016" y="1890884"/>
              <a:ext cx="4169784" cy="527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5EF41-6192-C649-89FC-4D8729ADF06E}"/>
                </a:ext>
              </a:extLst>
            </p:cNvPr>
            <p:cNvSpPr/>
            <p:nvPr/>
          </p:nvSpPr>
          <p:spPr>
            <a:xfrm rot="5400000">
              <a:off x="7730376" y="2494496"/>
              <a:ext cx="1292493" cy="5270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E2D889C-D581-6B43-9EE1-BAAB7DABB8D8}"/>
                </a:ext>
              </a:extLst>
            </p:cNvPr>
            <p:cNvSpPr/>
            <p:nvPr/>
          </p:nvSpPr>
          <p:spPr>
            <a:xfrm>
              <a:off x="3094315" y="4957553"/>
              <a:ext cx="5710933" cy="7270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1390EE-E9A0-5640-901D-983AF444094C}"/>
                </a:ext>
              </a:extLst>
            </p:cNvPr>
            <p:cNvSpPr/>
            <p:nvPr/>
          </p:nvSpPr>
          <p:spPr>
            <a:xfrm>
              <a:off x="5016500" y="3984488"/>
              <a:ext cx="3314700" cy="590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241B71-B0AA-4943-AD3B-AA281BC68AC3}"/>
                </a:ext>
              </a:extLst>
            </p:cNvPr>
            <p:cNvSpPr/>
            <p:nvPr/>
          </p:nvSpPr>
          <p:spPr>
            <a:xfrm>
              <a:off x="9054972" y="3236764"/>
              <a:ext cx="2364274" cy="590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27FB9C-D9E9-8741-88C6-CA952985ABE4}"/>
                  </a:ext>
                </a:extLst>
              </p:cNvPr>
              <p:cNvSpPr/>
              <p:nvPr/>
            </p:nvSpPr>
            <p:spPr>
              <a:xfrm>
                <a:off x="4391656" y="4572259"/>
                <a:ext cx="2212706" cy="137223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81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l-GR" sz="2800" b="1" dirty="0"/>
                  <a:t>Σ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r>
                      <a:rPr lang="nl-NL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nl-NL" b="1" dirty="0"/>
                  <a:t> </a:t>
                </a:r>
                <a:r>
                  <a:rPr lang="nl-NL" sz="2800" b="1" dirty="0"/>
                  <a:t>w</a:t>
                </a:r>
                <a:r>
                  <a:rPr lang="nl-NL" b="1" dirty="0"/>
                  <a:t> </a:t>
                </a:r>
                <a14:m>
                  <m:oMath xmlns:m="http://schemas.openxmlformats.org/officeDocument/2006/math">
                    <m:r>
                      <a:rPr lang="nl-NL" sz="3600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GB" dirty="0"/>
                  <a:t> </a:t>
                </a:r>
                <a:r>
                  <a:rPr lang="nl-NL" sz="2400" b="1" dirty="0"/>
                  <a:t>X</a:t>
                </a:r>
                <a:r>
                  <a:rPr lang="en-GB" dirty="0"/>
                  <a:t> </a:t>
                </a:r>
                <a:r>
                  <a:rPr lang="en-GB" sz="2400" b="1" dirty="0"/>
                  <a:t>+ </a:t>
                </a:r>
                <a:r>
                  <a:rPr lang="nl-NL" sz="2400" b="1" dirty="0"/>
                  <a:t>b</a:t>
                </a:r>
              </a:p>
              <a:p>
                <a:r>
                  <a:rPr lang="nl-NL" sz="2400" b="1" dirty="0"/>
                  <a:t>X</a:t>
                </a:r>
                <a:r>
                  <a:rPr lang="nl-NL" sz="2400" b="1" baseline="-25000" dirty="0"/>
                  <a:t>0</a:t>
                </a:r>
                <a:r>
                  <a:rPr lang="en-GB" dirty="0"/>
                  <a:t> </a:t>
                </a:r>
                <a:r>
                  <a:rPr lang="en-GB" sz="2400" b="1" dirty="0"/>
                  <a:t>=1 </a:t>
                </a:r>
              </a:p>
              <a:p>
                <a:r>
                  <a:rPr lang="en-GB" sz="2400" b="1" dirty="0"/>
                  <a:t>b = w</a:t>
                </a:r>
                <a:r>
                  <a:rPr lang="en-GB" sz="2400" b="1" baseline="-25000" dirty="0"/>
                  <a:t>0 </a:t>
                </a:r>
                <a:endParaRPr lang="en-GB" sz="2400" b="1" dirty="0">
                  <a:latin typeface="Tw Cen Classified MT Std" panose="020B0502020104020603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27FB9C-D9E9-8741-88C6-CA952985A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56" y="4572259"/>
                <a:ext cx="2212706" cy="1372235"/>
              </a:xfrm>
              <a:prstGeom prst="rect">
                <a:avLst/>
              </a:prstGeom>
              <a:blipFill>
                <a:blip r:embed="rId4"/>
                <a:stretch>
                  <a:fillRect l="-5143" b="-8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65D66D62-488D-1549-8B3F-4455A1153D59}"/>
              </a:ext>
            </a:extLst>
          </p:cNvPr>
          <p:cNvSpPr/>
          <p:nvPr/>
        </p:nvSpPr>
        <p:spPr>
          <a:xfrm>
            <a:off x="4699380" y="2128724"/>
            <a:ext cx="1651190" cy="954107"/>
          </a:xfrm>
          <a:prstGeom prst="rect">
            <a:avLst/>
          </a:prstGeom>
          <a:solidFill>
            <a:schemeClr val="accent1">
              <a:lumMod val="60000"/>
              <a:lumOff val="40000"/>
              <a:alpha val="81000"/>
            </a:schemeClr>
          </a:solidFill>
        </p:spPr>
        <p:txBody>
          <a:bodyPr wrap="square">
            <a:spAutoFit/>
          </a:bodyPr>
          <a:lstStyle/>
          <a:p>
            <a:r>
              <a:rPr lang="nl-NL" sz="2800" b="1" dirty="0"/>
              <a:t>Net </a:t>
            </a:r>
          </a:p>
          <a:p>
            <a:r>
              <a:rPr lang="nl-NL" sz="2800" b="1" dirty="0"/>
              <a:t>input (</a:t>
            </a:r>
            <a:r>
              <a:rPr lang="nl-NL" sz="2800" b="1" dirty="0" err="1"/>
              <a:t>z</a:t>
            </a:r>
            <a:r>
              <a:rPr lang="nl-NL" sz="2800" b="1" dirty="0"/>
              <a:t>)</a:t>
            </a:r>
            <a:endParaRPr lang="en-GB" sz="2400" b="1" dirty="0">
              <a:latin typeface="Tw Cen Classified MT Std" panose="020B05020201040206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FF5970B-8FB5-7F44-BE22-68A16BCEACF5}"/>
              </a:ext>
            </a:extLst>
          </p:cNvPr>
          <p:cNvSpPr/>
          <p:nvPr/>
        </p:nvSpPr>
        <p:spPr>
          <a:xfrm>
            <a:off x="6848979" y="4724039"/>
            <a:ext cx="1987359" cy="954107"/>
          </a:xfrm>
          <a:prstGeom prst="rect">
            <a:avLst/>
          </a:prstGeom>
          <a:solidFill>
            <a:schemeClr val="accent4">
              <a:lumMod val="75000"/>
              <a:alpha val="81000"/>
            </a:schemeClr>
          </a:solidFill>
        </p:spPr>
        <p:txBody>
          <a:bodyPr wrap="square">
            <a:spAutoFit/>
          </a:bodyPr>
          <a:lstStyle/>
          <a:p>
            <a:r>
              <a:rPr lang="nl-NL" sz="2800" b="1" dirty="0"/>
              <a:t>g (</a:t>
            </a:r>
            <a:r>
              <a:rPr lang="nl-NL" sz="2800" b="1" dirty="0" err="1"/>
              <a:t>z</a:t>
            </a:r>
            <a:r>
              <a:rPr lang="nl-NL" sz="2800" b="1" dirty="0"/>
              <a:t>)</a:t>
            </a:r>
          </a:p>
          <a:p>
            <a:r>
              <a:rPr lang="nl-NL" sz="2800" b="1" dirty="0" err="1"/>
              <a:t>Activation</a:t>
            </a:r>
            <a:endParaRPr lang="nl-NL" sz="2800" b="1" dirty="0"/>
          </a:p>
        </p:txBody>
      </p:sp>
      <p:pic>
        <p:nvPicPr>
          <p:cNvPr id="1032" name="Picture 8" descr="Single-Layer Neural Networks and Gradient Descent">
            <a:extLst>
              <a:ext uri="{FF2B5EF4-FFF2-40B4-BE49-F238E27FC236}">
                <a16:creationId xmlns:a16="http://schemas.microsoft.com/office/drawing/2014/main" id="{F8DA22F3-BB7F-304A-A7D3-0F73DE44C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4073" r="22778" b="32944"/>
          <a:stretch/>
        </p:blipFill>
        <p:spPr bwMode="auto">
          <a:xfrm>
            <a:off x="6658294" y="362557"/>
            <a:ext cx="3314699" cy="29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59A7CD3-5FD9-F242-A59A-969BFADA1A1A}"/>
              </a:ext>
            </a:extLst>
          </p:cNvPr>
          <p:cNvSpPr/>
          <p:nvPr/>
        </p:nvSpPr>
        <p:spPr>
          <a:xfrm>
            <a:off x="9679452" y="3683263"/>
            <a:ext cx="1413920" cy="523220"/>
          </a:xfrm>
          <a:prstGeom prst="rect">
            <a:avLst/>
          </a:prstGeom>
          <a:solidFill>
            <a:schemeClr val="accent1">
              <a:lumMod val="60000"/>
              <a:lumOff val="40000"/>
              <a:alpha val="81000"/>
            </a:schemeClr>
          </a:solidFill>
        </p:spPr>
        <p:txBody>
          <a:bodyPr wrap="square">
            <a:spAutoFit/>
          </a:bodyPr>
          <a:lstStyle/>
          <a:p>
            <a:r>
              <a:rPr lang="nl-NL" sz="2800" b="1" dirty="0"/>
              <a:t>output</a:t>
            </a:r>
            <a:endParaRPr lang="en-GB" sz="2400" b="1" dirty="0">
              <a:latin typeface="Tw Cen Classified MT Std" panose="020B05020201040206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9E6B50A-9BAF-0643-B69C-3A68351B5A71}"/>
              </a:ext>
            </a:extLst>
          </p:cNvPr>
          <p:cNvSpPr/>
          <p:nvPr/>
        </p:nvSpPr>
        <p:spPr>
          <a:xfrm>
            <a:off x="955775" y="3429000"/>
            <a:ext cx="1133376" cy="5232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spAutoFit/>
          </a:bodyPr>
          <a:lstStyle/>
          <a:p>
            <a:r>
              <a:rPr lang="nl-NL" sz="2800" b="1" dirty="0"/>
              <a:t>input</a:t>
            </a:r>
            <a:endParaRPr lang="en-GB" sz="2400" b="1" dirty="0">
              <a:latin typeface="Tw Cen Classified MT Std" panose="020B05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740468" y="263693"/>
            <a:ext cx="540404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Machine Learning </a:t>
            </a:r>
          </a:p>
          <a:p>
            <a:pPr defTabSz="1219170"/>
            <a:r>
              <a:rPr lang="en-US" sz="3200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Activation functions math</a:t>
            </a:r>
          </a:p>
        </p:txBody>
      </p:sp>
      <p:pic>
        <p:nvPicPr>
          <p:cNvPr id="6" name="Picture 6" descr="What is the role of the activation function in a neural network? How does  this function in a human neural network system? - Quora">
            <a:extLst>
              <a:ext uri="{FF2B5EF4-FFF2-40B4-BE49-F238E27FC236}">
                <a16:creationId xmlns:a16="http://schemas.microsoft.com/office/drawing/2014/main" id="{1DC757B3-CFF1-524E-A9C0-B5ACA61B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348" y="1555302"/>
            <a:ext cx="6842702" cy="513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72D9B-0D66-9D4F-BEA3-5EB6A8B1122A}"/>
              </a:ext>
            </a:extLst>
          </p:cNvPr>
          <p:cNvSpPr/>
          <p:nvPr/>
        </p:nvSpPr>
        <p:spPr>
          <a:xfrm>
            <a:off x="2948131" y="2082800"/>
            <a:ext cx="6926119" cy="1485900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735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5067300" y="1118403"/>
            <a:ext cx="37753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Class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Python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297062" y="1118403"/>
            <a:ext cx="349757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pseudo code</a:t>
            </a:r>
            <a:r>
              <a:rPr lang="en-GB" dirty="0"/>
              <a:t>:</a:t>
            </a:r>
            <a:endParaRPr lang="nl-NL" b="0" dirty="0"/>
          </a:p>
          <a:p>
            <a:endParaRPr lang="en-GB" dirty="0"/>
          </a:p>
          <a:p>
            <a:r>
              <a:rPr lang="en-GB" b="1" dirty="0"/>
              <a:t>Define  a predicted output through a STEP activation function  </a:t>
            </a:r>
          </a:p>
          <a:p>
            <a:r>
              <a:rPr lang="en-GB" b="1" dirty="0"/>
              <a:t>for the class named </a:t>
            </a:r>
            <a:r>
              <a:rPr lang="en-GB" b="1" dirty="0">
                <a:solidFill>
                  <a:schemeClr val="accent1"/>
                </a:solidFill>
              </a:rPr>
              <a:t>Perceptron</a:t>
            </a:r>
            <a:r>
              <a:rPr lang="en-GB" b="1" dirty="0"/>
              <a:t> </a:t>
            </a:r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/>
              <a:t>During FEED FORWARD Calculation </a:t>
            </a:r>
          </a:p>
          <a:p>
            <a:r>
              <a:rPr lang="en-GB" b="1" dirty="0"/>
              <a:t>Apply Activation function with dot multiplication from inputs and the weights  </a:t>
            </a:r>
          </a:p>
          <a:p>
            <a:r>
              <a:rPr lang="en-GB" b="1" dirty="0"/>
              <a:t>as net input</a:t>
            </a:r>
          </a:p>
          <a:p>
            <a:endParaRPr lang="en-GB" b="1" dirty="0"/>
          </a:p>
          <a:p>
            <a:r>
              <a:rPr lang="en-GB" b="1" dirty="0"/>
              <a:t>If net input + bias is greater than 0 then activation is 1</a:t>
            </a:r>
          </a:p>
          <a:p>
            <a:r>
              <a:rPr lang="en-GB" b="1" dirty="0"/>
              <a:t>otherwise make output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AC68B-EF7F-F642-BACB-D17306BD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74" y="2774337"/>
            <a:ext cx="7391400" cy="196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000" y="2765426"/>
            <a:ext cx="6667499" cy="35242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450894-D261-8A48-B8E4-4C0BF7BF391E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89360-5C92-DB43-9F4B-27A3DE5C5FDB}"/>
              </a:ext>
            </a:extLst>
          </p:cNvPr>
          <p:cNvSpPr/>
          <p:nvPr/>
        </p:nvSpPr>
        <p:spPr>
          <a:xfrm>
            <a:off x="2331863" y="928960"/>
            <a:ext cx="865813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How do you get a Perceptron to learn?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needs iterative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FEED BACKWARD calculation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== Training</a:t>
            </a:r>
          </a:p>
        </p:txBody>
      </p:sp>
    </p:spTree>
    <p:extLst>
      <p:ext uri="{BB962C8B-B14F-4D97-AF65-F5344CB8AC3E}">
        <p14:creationId xmlns:p14="http://schemas.microsoft.com/office/powerpoint/2010/main" val="108256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2662381" y="524377"/>
            <a:ext cx="758573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Learning occurs through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systematic adaptation of the weights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Wingdings" pitchFamily="2" charset="2"/>
                <a:rtl val="0"/>
              </a:rPr>
              <a:t>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FEED BACKWARD calculation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Wingdings" pitchFamily="2" charset="2"/>
                <a:rtl val="0"/>
              </a:rPr>
              <a:t></a:t>
            </a:r>
            <a:endParaRPr lang="en-US" sz="3200" kern="0" dirty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265C5-2812-0842-BBFE-3E7B39A77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53" y="2227366"/>
            <a:ext cx="8559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18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744A-8924-F34F-8C90-F4ED0984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281" y="4819007"/>
            <a:ext cx="1199656" cy="150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D4BD4-5682-924C-A02B-9C55ABF90A7D}"/>
              </a:ext>
            </a:extLst>
          </p:cNvPr>
          <p:cNvSpPr/>
          <p:nvPr/>
        </p:nvSpPr>
        <p:spPr>
          <a:xfrm>
            <a:off x="3042006" y="660343"/>
            <a:ext cx="5990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0" i="0" u="none" strike="noStrike">
                <a:solidFill>
                  <a:srgbClr val="0A264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MACHINE LEARNING </a:t>
            </a:r>
            <a:r>
              <a:rPr lang="en-GB" sz="4000" b="0" i="0" u="none" strike="noStrike">
                <a:solidFill>
                  <a:srgbClr val="C0000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[ML]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C3A7A-F977-F448-9933-E9E73D69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DB21E-658D-8543-B6A4-5CE920C6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9" b="40732"/>
          <a:stretch/>
        </p:blipFill>
        <p:spPr>
          <a:xfrm>
            <a:off x="3776187" y="1718372"/>
            <a:ext cx="3997691" cy="38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576DBA-2612-1D4E-A6BF-D06E055E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79" y="2585587"/>
            <a:ext cx="8077200" cy="10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3B04E4-2AF9-B843-A4F0-BAF7D153EC95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2A6193-6A02-2140-B49F-DB0AA4D12AF3}"/>
              </a:ext>
            </a:extLst>
          </p:cNvPr>
          <p:cNvSpPr/>
          <p:nvPr/>
        </p:nvSpPr>
        <p:spPr>
          <a:xfrm>
            <a:off x="3235906" y="155447"/>
            <a:ext cx="57615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Learning algorithm </a:t>
            </a:r>
            <a:r>
              <a:rPr lang="en-US" sz="3200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calculates weight adaptation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B4472E-7ED9-214F-8EE8-7C4EA5B8F29E}"/>
              </a:ext>
            </a:extLst>
          </p:cNvPr>
          <p:cNvSpPr/>
          <p:nvPr/>
        </p:nvSpPr>
        <p:spPr>
          <a:xfrm>
            <a:off x="4987048" y="1912267"/>
            <a:ext cx="6349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Error 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(Loss or Cost)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595579-3C84-9F42-8A95-FB797B16AFD0}"/>
                  </a:ext>
                </a:extLst>
              </p:cNvPr>
              <p:cNvSpPr/>
              <p:nvPr/>
            </p:nvSpPr>
            <p:spPr>
              <a:xfrm>
                <a:off x="2781003" y="3875659"/>
                <a:ext cx="896591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1219170"/>
                <a:r>
                  <a:rPr lang="en-US" sz="3200" kern="0" dirty="0">
                    <a:solidFill>
                      <a:srgbClr val="002060"/>
                    </a:solidFill>
                    <a:latin typeface="Tw Cen Classified MT Std" panose="020B0502020104020603" pitchFamily="34" charset="0"/>
                    <a:cs typeface="Arial"/>
                    <a:sym typeface="Arial"/>
                    <a:rtl val="0"/>
                  </a:rPr>
                  <a:t>weight adaptation </a:t>
                </a:r>
              </a:p>
              <a:p>
                <a:pPr defTabSz="1219170"/>
                <a:r>
                  <a:rPr lang="en-US" sz="3200" kern="0" dirty="0">
                    <a:solidFill>
                      <a:srgbClr val="002060"/>
                    </a:solidFill>
                    <a:latin typeface="Tw Cen Classified MT Std" panose="020B0502020104020603" pitchFamily="34" charset="0"/>
                    <a:cs typeface="Arial"/>
                    <a:sym typeface="Arial"/>
                    <a:rtl val="0"/>
                  </a:rPr>
                  <a:t>requires</a:t>
                </a:r>
                <a:r>
                  <a:rPr lang="el-GR" sz="3200" kern="0" dirty="0">
                    <a:solidFill>
                      <a:srgbClr val="C00000"/>
                    </a:solidFill>
                    <a:cs typeface="Arial"/>
                    <a:sym typeface="Arial"/>
                    <a:rtl val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Δ</m:t>
                    </m:r>
                    <m:r>
                      <m:rPr>
                        <m:sty m:val="p"/>
                      </m:rPr>
                      <a:rPr lang="nl-NL" sz="3200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w</m:t>
                    </m:r>
                  </m:oMath>
                </a14:m>
                <a:r>
                  <a:rPr lang="en-US" sz="3200" kern="0" dirty="0">
                    <a:solidFill>
                      <a:srgbClr val="002060"/>
                    </a:solidFill>
                    <a:latin typeface="Tw Cen Classified MT Std" panose="020B0502020104020603" pitchFamily="34" charset="0"/>
                    <a:cs typeface="Arial"/>
                    <a:sym typeface="Arial"/>
                    <a:rtl val="0"/>
                  </a:rPr>
                  <a:t> and a  learning rate parameter </a:t>
                </a:r>
                <a:r>
                  <a:rPr lang="en-GB" sz="4000" i="1" dirty="0" err="1">
                    <a:solidFill>
                      <a:srgbClr val="C00000"/>
                    </a:solidFill>
                  </a:rPr>
                  <a:t>lr</a:t>
                </a:r>
                <a:endParaRPr lang="en-US" sz="4000" i="1" kern="0" dirty="0">
                  <a:solidFill>
                    <a:srgbClr val="C00000"/>
                  </a:solidFill>
                  <a:latin typeface="Tw Cen Classified MT Std" panose="020B0502020104020603" pitchFamily="34" charset="0"/>
                  <a:cs typeface="Arial"/>
                  <a:sym typeface="Arial"/>
                  <a:rtl val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2595579-3C84-9F42-8A95-FB797B16AF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003" y="3875659"/>
                <a:ext cx="8965916" cy="1200329"/>
              </a:xfrm>
              <a:prstGeom prst="rect">
                <a:avLst/>
              </a:prstGeom>
              <a:blipFill>
                <a:blip r:embed="rId3"/>
                <a:stretch>
                  <a:fillRect l="-1697" t="-6316" r="-1556" b="-22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>
            <a:extLst>
              <a:ext uri="{FF2B5EF4-FFF2-40B4-BE49-F238E27FC236}">
                <a16:creationId xmlns:a16="http://schemas.microsoft.com/office/drawing/2014/main" id="{C4F7D6B8-1FA8-A348-8A31-EBA88E4B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13" y="5300171"/>
            <a:ext cx="6288892" cy="106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055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38151-0812-C247-BDF1-2EECF0CB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2" y="1206171"/>
            <a:ext cx="1430138" cy="212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F000F-BF87-C34A-A1A1-D6F696F0A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29" y="1479221"/>
            <a:ext cx="43307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55A6C-9BAC-D146-8C82-F837F77DF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629" y="1434771"/>
            <a:ext cx="3050849" cy="4533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E8251C-B7FE-364A-B5F3-0DB907AF6965}"/>
              </a:ext>
            </a:extLst>
          </p:cNvPr>
          <p:cNvSpPr/>
          <p:nvPr/>
        </p:nvSpPr>
        <p:spPr>
          <a:xfrm>
            <a:off x="3235906" y="155447"/>
            <a:ext cx="53110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Learning algorithm </a:t>
            </a:r>
            <a:r>
              <a:rPr lang="en-US" sz="3200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33330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638151-0812-C247-BDF1-2EECF0CBB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62" y="1206171"/>
            <a:ext cx="1074538" cy="15958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A7E8A4-9CE4-D74A-8F67-C0BD7335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258" y="1513437"/>
            <a:ext cx="5106133" cy="1924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4AEF2-EAC8-4E49-A587-09F7EA69A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658" y="3632200"/>
            <a:ext cx="4960484" cy="2012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E6B8CF-BE2A-5F4B-9FBA-59E613FE4950}"/>
              </a:ext>
            </a:extLst>
          </p:cNvPr>
          <p:cNvSpPr/>
          <p:nvPr/>
        </p:nvSpPr>
        <p:spPr>
          <a:xfrm>
            <a:off x="3235906" y="155447"/>
            <a:ext cx="53110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Learning algorithm </a:t>
            </a:r>
            <a:r>
              <a:rPr lang="en-US" sz="3200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endParaRPr lang="en-US" sz="3200" kern="0" dirty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8C1ABB-DEB5-304B-98BE-8B1AA2010228}"/>
                  </a:ext>
                </a:extLst>
              </p:cNvPr>
              <p:cNvSpPr/>
              <p:nvPr/>
            </p:nvSpPr>
            <p:spPr>
              <a:xfrm>
                <a:off x="2136081" y="4333479"/>
                <a:ext cx="2855269" cy="10772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>
                <a:spAutoFit/>
              </a:bodyPr>
              <a:lstStyle/>
              <a:p>
                <a:pPr defTabSz="1219170"/>
                <a:r>
                  <a:rPr lang="en-US" sz="3200" kern="0" dirty="0" err="1">
                    <a:solidFill>
                      <a:srgbClr val="002060"/>
                    </a:solidFill>
                    <a:latin typeface="Tw Cen Classified MT Std" panose="020B0502020104020603" pitchFamily="34" charset="0"/>
                    <a:cs typeface="Arial"/>
                    <a:sym typeface="Arial"/>
                    <a:rtl val="0"/>
                  </a:rPr>
                  <a:t>Widrow</a:t>
                </a:r>
                <a:r>
                  <a:rPr lang="en-US" sz="3200" kern="0" dirty="0">
                    <a:solidFill>
                      <a:srgbClr val="002060"/>
                    </a:solidFill>
                    <a:latin typeface="Tw Cen Classified MT Std" panose="020B0502020104020603" pitchFamily="34" charset="0"/>
                    <a:cs typeface="Arial"/>
                    <a:sym typeface="Arial"/>
                    <a:rtl val="0"/>
                  </a:rPr>
                  <a:t>-Hoff </a:t>
                </a:r>
              </a:p>
              <a:p>
                <a:pPr defTabSz="121917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Δ</m:t>
                    </m:r>
                    <m:r>
                      <a:rPr lang="el-GR" sz="3200" i="1" ker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Arial"/>
                        <a:sym typeface="Arial"/>
                        <a:rtl val="0"/>
                      </a:rPr>
                      <m:t> </m:t>
                    </m:r>
                  </m:oMath>
                </a14:m>
                <a:r>
                  <a:rPr lang="en-US" sz="3200" kern="0" dirty="0">
                    <a:solidFill>
                      <a:srgbClr val="002060"/>
                    </a:solidFill>
                    <a:latin typeface="Tw Cen Classified MT Std" panose="020B0502020104020603" pitchFamily="34" charset="0"/>
                    <a:cs typeface="Arial"/>
                    <a:sym typeface="Arial"/>
                    <a:rtl val="0"/>
                  </a:rPr>
                  <a:t>Delta-rule</a:t>
                </a:r>
                <a:endParaRPr lang="en-US" sz="3200" kern="0" dirty="0">
                  <a:solidFill>
                    <a:srgbClr val="C00000"/>
                  </a:solidFill>
                  <a:latin typeface="Tw Cen Classified MT Std" panose="020B0502020104020603" pitchFamily="34" charset="0"/>
                  <a:cs typeface="Arial"/>
                  <a:sym typeface="Arial"/>
                  <a:rtl val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8C1ABB-DEB5-304B-98BE-8B1AA2010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081" y="4333479"/>
                <a:ext cx="2855269" cy="1077218"/>
              </a:xfrm>
              <a:prstGeom prst="rect">
                <a:avLst/>
              </a:prstGeom>
              <a:blipFill>
                <a:blip r:embed="rId5"/>
                <a:stretch>
                  <a:fillRect l="-5310" t="-6977" r="-3982"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DEDE262-7EEB-F14E-A4BC-6CB6FE3A809A}"/>
              </a:ext>
            </a:extLst>
          </p:cNvPr>
          <p:cNvSpPr/>
          <p:nvPr/>
        </p:nvSpPr>
        <p:spPr>
          <a:xfrm>
            <a:off x="5715000" y="5851094"/>
            <a:ext cx="6096000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GB" b="1" dirty="0"/>
              <a:t>Neural Networks using the </a:t>
            </a:r>
            <a:r>
              <a:rPr lang="en-GB" b="1" dirty="0" err="1"/>
              <a:t>Widrow</a:t>
            </a:r>
            <a:r>
              <a:rPr lang="en-GB" b="1" dirty="0"/>
              <a:t>-Hoff delta rule are called (M)ADALINE: (many) Adaptive Linear Neurons</a:t>
            </a:r>
          </a:p>
        </p:txBody>
      </p:sp>
    </p:spTree>
    <p:extLst>
      <p:ext uri="{BB962C8B-B14F-4D97-AF65-F5344CB8AC3E}">
        <p14:creationId xmlns:p14="http://schemas.microsoft.com/office/powerpoint/2010/main" val="795723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D6A8CA-31F9-2D4E-84F2-F6A15378DA8C}"/>
              </a:ext>
            </a:extLst>
          </p:cNvPr>
          <p:cNvSpPr/>
          <p:nvPr/>
        </p:nvSpPr>
        <p:spPr>
          <a:xfrm>
            <a:off x="9801133" y="410517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F52E1-98ED-7D45-9203-FED317E9C389}"/>
              </a:ext>
            </a:extLst>
          </p:cNvPr>
          <p:cNvSpPr/>
          <p:nvPr/>
        </p:nvSpPr>
        <p:spPr>
          <a:xfrm>
            <a:off x="5067300" y="1118403"/>
            <a:ext cx="377539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Class </a:t>
            </a:r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Python 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786BB-AA03-F147-B44D-7F98221C7AD9}"/>
              </a:ext>
            </a:extLst>
          </p:cNvPr>
          <p:cNvSpPr/>
          <p:nvPr/>
        </p:nvSpPr>
        <p:spPr>
          <a:xfrm>
            <a:off x="214512" y="73193"/>
            <a:ext cx="4065388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C00000"/>
                </a:solidFill>
              </a:rPr>
              <a:t>pseudo code</a:t>
            </a:r>
            <a:r>
              <a:rPr lang="en-GB" dirty="0"/>
              <a:t>:</a:t>
            </a:r>
            <a:endParaRPr lang="nl-NL" b="0" dirty="0"/>
          </a:p>
          <a:p>
            <a:endParaRPr lang="en-GB" dirty="0"/>
          </a:p>
          <a:p>
            <a:r>
              <a:rPr lang="en-GB" b="1" dirty="0"/>
              <a:t>Define  training function</a:t>
            </a:r>
          </a:p>
          <a:p>
            <a:r>
              <a:rPr lang="en-GB" b="1" dirty="0"/>
              <a:t>for the class named </a:t>
            </a:r>
            <a:r>
              <a:rPr lang="en-GB" b="1" dirty="0">
                <a:solidFill>
                  <a:schemeClr val="accent1"/>
                </a:solidFill>
              </a:rPr>
              <a:t>Perceptron</a:t>
            </a:r>
            <a:r>
              <a:rPr lang="en-GB" b="1" dirty="0"/>
              <a:t> </a:t>
            </a:r>
          </a:p>
          <a:p>
            <a:endParaRPr lang="en-GB" b="1" dirty="0"/>
          </a:p>
          <a:p>
            <a:r>
              <a:rPr lang="en-GB" b="1" dirty="0"/>
              <a:t>Define iteration cycle and keep track of the number of iteration</a:t>
            </a:r>
          </a:p>
          <a:p>
            <a:endParaRPr lang="en-GB" b="1" dirty="0"/>
          </a:p>
          <a:p>
            <a:r>
              <a:rPr lang="en-GB" b="1" dirty="0"/>
              <a:t>Do this for all possible input/</a:t>
            </a:r>
            <a:r>
              <a:rPr lang="en-GB" b="1" dirty="0" err="1"/>
              <a:t>ouput</a:t>
            </a:r>
            <a:r>
              <a:rPr lang="en-GB" b="1" dirty="0"/>
              <a:t> combinations </a:t>
            </a:r>
          </a:p>
          <a:p>
            <a:r>
              <a:rPr lang="en-GB" b="1" dirty="0"/>
              <a:t>(4 iterations = </a:t>
            </a:r>
          </a:p>
          <a:p>
            <a:r>
              <a:rPr lang="en-GB" b="1" dirty="0"/>
              <a:t>1 epoch or training batch)</a:t>
            </a:r>
          </a:p>
          <a:p>
            <a:endParaRPr lang="en-GB" b="1" dirty="0"/>
          </a:p>
          <a:p>
            <a:r>
              <a:rPr lang="en-GB" b="1" dirty="0"/>
              <a:t>Calculate error </a:t>
            </a:r>
          </a:p>
          <a:p>
            <a:r>
              <a:rPr lang="en-GB" b="1" dirty="0"/>
              <a:t>by subtracting</a:t>
            </a:r>
          </a:p>
          <a:p>
            <a:r>
              <a:rPr lang="en-GB" b="1" dirty="0"/>
              <a:t>(predicted) activated feedforward output from the desired target label value (teacher) multiplied by a given learning-rate and input value</a:t>
            </a:r>
          </a:p>
          <a:p>
            <a:endParaRPr lang="en-GB" b="1" dirty="0"/>
          </a:p>
          <a:p>
            <a:r>
              <a:rPr lang="en-GB" b="1" dirty="0"/>
              <a:t>Weights are adapted each iteration by summing the old weight with the calculated error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3F2B4-419D-674E-87D5-0FAB880DD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646471"/>
            <a:ext cx="7048500" cy="20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89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2848A-FB72-EA4B-B03E-D40258B0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3" y="629392"/>
            <a:ext cx="5539342" cy="5756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6337467" y="1146886"/>
            <a:ext cx="52176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 PERCEPTRON  MODEL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input &amp;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ouput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the weights initialized?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How is the Forward computation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To Do: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Change the code as to print 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Interation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number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Bach number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Error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And weights</a:t>
            </a:r>
          </a:p>
        </p:txBody>
      </p:sp>
    </p:spTree>
    <p:extLst>
      <p:ext uri="{BB962C8B-B14F-4D97-AF65-F5344CB8AC3E}">
        <p14:creationId xmlns:p14="http://schemas.microsoft.com/office/powerpoint/2010/main" val="1055652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FB50F-5E76-0D40-AC11-71610EB1A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5" r="1365" b="9352"/>
          <a:stretch/>
        </p:blipFill>
        <p:spPr>
          <a:xfrm>
            <a:off x="1747227" y="1088304"/>
            <a:ext cx="8697546" cy="50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7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583872" y="1164555"/>
            <a:ext cx="521761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</a:t>
            </a:r>
          </a:p>
          <a:p>
            <a:r>
              <a:rPr lang="en-GB" sz="2000" dirty="0">
                <a:effectLst/>
                <a:latin typeface="WhatDoWeDoAllDay" panose="02000500000000000000" pitchFamily="2" charset="77"/>
              </a:rPr>
              <a:t>INPUT / OUTPUT relationship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import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as np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 = []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1]))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0]))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([0, 1]))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inputs.append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([0, 0]))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teacher =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np.array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([1, 0, 0, 0])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977AB-AD38-4946-A202-965290946E19}"/>
              </a:ext>
            </a:extLst>
          </p:cNvPr>
          <p:cNvSpPr/>
          <p:nvPr/>
        </p:nvSpPr>
        <p:spPr>
          <a:xfrm>
            <a:off x="5717969" y="2767280"/>
            <a:ext cx="62642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USING ZIP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print([inputs for teacher in zip(inputs, teacher)])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print([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for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in zip(inputs, teacher)])</a:t>
            </a:r>
          </a:p>
        </p:txBody>
      </p:sp>
    </p:spTree>
    <p:extLst>
      <p:ext uri="{BB962C8B-B14F-4D97-AF65-F5344CB8AC3E}">
        <p14:creationId xmlns:p14="http://schemas.microsoft.com/office/powerpoint/2010/main" val="3544426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484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ANSWERS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4532B-4E5B-1C4A-BB9E-7076484E10A9}"/>
              </a:ext>
            </a:extLst>
          </p:cNvPr>
          <p:cNvSpPr/>
          <p:nvPr/>
        </p:nvSpPr>
        <p:spPr>
          <a:xfrm>
            <a:off x="2751672" y="370582"/>
            <a:ext cx="76161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ZIP function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Coded Python Perceptron class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DDA2B-A4ED-7245-BF8E-077E76EA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447800"/>
            <a:ext cx="73152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E7D62-1242-A643-BFD9-8D03B8165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5457066"/>
            <a:ext cx="8896350" cy="731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124135-32E7-4549-9076-CE239AB0426A}"/>
              </a:ext>
            </a:extLst>
          </p:cNvPr>
          <p:cNvSpPr/>
          <p:nvPr/>
        </p:nvSpPr>
        <p:spPr>
          <a:xfrm>
            <a:off x="6261100" y="2031821"/>
            <a:ext cx="5626100" cy="1200329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r>
              <a:rPr lang="en-GB" dirty="0"/>
              <a:t>[[array([1, 1]), array([1, 0]), array([0, 1]), array([0, 0])], [array([1, 1]), array([1, 0]), array([0, 1]), array([0, 0])], [array([1, 1]), array([1, 0]), array([0, 1]), array([0, 0])], [array([1, 1]), array([1, 0]), array([0, 1]), array([0, 0])]]</a:t>
            </a:r>
          </a:p>
        </p:txBody>
      </p:sp>
    </p:spTree>
    <p:extLst>
      <p:ext uri="{BB962C8B-B14F-4D97-AF65-F5344CB8AC3E}">
        <p14:creationId xmlns:p14="http://schemas.microsoft.com/office/powerpoint/2010/main" val="3743796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484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ANSWERS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450CD1-6ADB-E14C-BB4C-78F91E31B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554"/>
          <a:stretch/>
        </p:blipFill>
        <p:spPr>
          <a:xfrm>
            <a:off x="3067050" y="2273300"/>
            <a:ext cx="7010400" cy="3136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4532B-4E5B-1C4A-BB9E-7076484E10A9}"/>
              </a:ext>
            </a:extLst>
          </p:cNvPr>
          <p:cNvSpPr/>
          <p:nvPr/>
        </p:nvSpPr>
        <p:spPr>
          <a:xfrm>
            <a:off x="2624672" y="909191"/>
            <a:ext cx="76161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Training of the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Coded Python Perceptron class object</a:t>
            </a:r>
          </a:p>
        </p:txBody>
      </p:sp>
    </p:spTree>
    <p:extLst>
      <p:ext uri="{BB962C8B-B14F-4D97-AF65-F5344CB8AC3E}">
        <p14:creationId xmlns:p14="http://schemas.microsoft.com/office/powerpoint/2010/main" val="988860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484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ANSWERS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4532B-4E5B-1C4A-BB9E-7076484E10A9}"/>
              </a:ext>
            </a:extLst>
          </p:cNvPr>
          <p:cNvSpPr/>
          <p:nvPr/>
        </p:nvSpPr>
        <p:spPr>
          <a:xfrm>
            <a:off x="2287906" y="331341"/>
            <a:ext cx="87767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Evidence of learning through training of the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Coded Python Perceptron class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80CBC-FAAC-1849-8289-32E045CD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778514"/>
            <a:ext cx="3814593" cy="4590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AADC9-BC2F-A444-8F10-D5AB2F029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542" y="1993787"/>
            <a:ext cx="5712908" cy="44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9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6311" y="49859"/>
            <a:ext cx="7613714" cy="270394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spc="-18" dirty="0"/>
              <a:t>Lecture</a:t>
            </a:r>
            <a:r>
              <a:rPr lang="nl-NL" spc="-18" dirty="0"/>
              <a:t> 04</a:t>
            </a:r>
            <a:endParaRPr spc="-18" dirty="0"/>
          </a:p>
          <a:p>
            <a:pPr marL="11430" marR="4572">
              <a:lnSpc>
                <a:spcPct val="184000"/>
              </a:lnSpc>
              <a:spcBef>
                <a:spcPts val="827"/>
              </a:spcBef>
            </a:pPr>
            <a:r>
              <a:rPr sz="2160" spc="-5" dirty="0">
                <a:solidFill>
                  <a:srgbClr val="AB1500"/>
                </a:solidFill>
              </a:rPr>
              <a:t>Basic deﬁnitions</a:t>
            </a:r>
            <a:r>
              <a:rPr sz="2160" dirty="0">
                <a:solidFill>
                  <a:srgbClr val="AB1500"/>
                </a:solidFill>
              </a:rPr>
              <a:t> and</a:t>
            </a:r>
            <a:r>
              <a:rPr sz="2160" spc="-5" dirty="0">
                <a:solidFill>
                  <a:srgbClr val="AB1500"/>
                </a:solidFill>
              </a:rPr>
              <a:t> concepts</a:t>
            </a:r>
            <a:r>
              <a:rPr lang="nl-NL" sz="2160" spc="-5" dirty="0">
                <a:solidFill>
                  <a:srgbClr val="AB1500"/>
                </a:solidFill>
              </a:rPr>
              <a:t> of Machine Learning (ML) PART02</a:t>
            </a:r>
            <a:r>
              <a:rPr sz="2160" spc="-5" dirty="0">
                <a:solidFill>
                  <a:srgbClr val="000000"/>
                </a:solidFill>
              </a:rPr>
              <a:t>. </a:t>
            </a:r>
            <a:r>
              <a:rPr sz="2160" dirty="0">
                <a:solidFill>
                  <a:srgbClr val="000000"/>
                </a:solidFill>
              </a:rPr>
              <a:t> </a:t>
            </a:r>
            <a:br>
              <a:rPr lang="nl-NL" sz="2160" dirty="0">
                <a:solidFill>
                  <a:srgbClr val="000000"/>
                </a:solidFill>
              </a:rPr>
            </a:br>
            <a:r>
              <a:rPr lang="nl-NL" sz="2160" dirty="0">
                <a:solidFill>
                  <a:srgbClr val="000000"/>
                </a:solidFill>
              </a:rPr>
              <a:t>How </a:t>
            </a:r>
            <a:r>
              <a:rPr lang="nl-NL" sz="2160" dirty="0" err="1">
                <a:solidFill>
                  <a:srgbClr val="000000"/>
                </a:solidFill>
              </a:rPr>
              <a:t>to</a:t>
            </a:r>
            <a:r>
              <a:rPr lang="nl-NL" sz="2160" dirty="0">
                <a:solidFill>
                  <a:srgbClr val="000000"/>
                </a:solidFill>
              </a:rPr>
              <a:t> get </a:t>
            </a:r>
            <a:r>
              <a:rPr lang="nl-NL" sz="2160" dirty="0" err="1">
                <a:solidFill>
                  <a:srgbClr val="000000"/>
                </a:solidFill>
              </a:rPr>
              <a:t>from</a:t>
            </a:r>
            <a:r>
              <a:rPr lang="nl-NL" sz="2160" dirty="0">
                <a:solidFill>
                  <a:srgbClr val="000000"/>
                </a:solidFill>
              </a:rPr>
              <a:t> ML </a:t>
            </a:r>
            <a:r>
              <a:rPr lang="nl-NL" sz="2160" dirty="0" err="1">
                <a:solidFill>
                  <a:srgbClr val="000000"/>
                </a:solidFill>
              </a:rPr>
              <a:t>concepts</a:t>
            </a:r>
            <a:r>
              <a:rPr lang="nl-NL" sz="2160" dirty="0">
                <a:solidFill>
                  <a:srgbClr val="000000"/>
                </a:solidFill>
              </a:rPr>
              <a:t> &amp; </a:t>
            </a:r>
            <a:r>
              <a:rPr lang="nl-NL" sz="2160" dirty="0" err="1">
                <a:solidFill>
                  <a:srgbClr val="000000"/>
                </a:solidFill>
              </a:rPr>
              <a:t>Models</a:t>
            </a:r>
            <a:r>
              <a:rPr lang="nl-NL" sz="2160" dirty="0">
                <a:solidFill>
                  <a:srgbClr val="000000"/>
                </a:solidFill>
              </a:rPr>
              <a:t> </a:t>
            </a:r>
            <a:r>
              <a:rPr lang="nl-NL" sz="2160" dirty="0" err="1">
                <a:solidFill>
                  <a:srgbClr val="000000"/>
                </a:solidFill>
              </a:rPr>
              <a:t>to</a:t>
            </a:r>
            <a:r>
              <a:rPr lang="nl-NL" sz="2160" dirty="0">
                <a:solidFill>
                  <a:srgbClr val="000000"/>
                </a:solidFill>
              </a:rPr>
              <a:t> Python code.</a:t>
            </a:r>
            <a:br>
              <a:rPr lang="nl-NL" sz="2160" dirty="0">
                <a:solidFill>
                  <a:srgbClr val="000000"/>
                </a:solidFill>
              </a:rPr>
            </a:br>
            <a:endParaRPr sz="2800" b="1" dirty="0">
              <a:solidFill>
                <a:srgbClr val="FF0000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7250" y="1182663"/>
            <a:ext cx="183800" cy="1691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7250" y="1788453"/>
            <a:ext cx="183800" cy="1691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4</a:t>
            </a:fld>
            <a:endParaRPr/>
          </a:p>
        </p:txBody>
      </p:sp>
      <p:grpSp>
        <p:nvGrpSpPr>
          <p:cNvPr id="36" name="object 3">
            <a:extLst>
              <a:ext uri="{FF2B5EF4-FFF2-40B4-BE49-F238E27FC236}">
                <a16:creationId xmlns:a16="http://schemas.microsoft.com/office/drawing/2014/main" id="{13572339-A1DC-C84B-9BFD-3EE546858F1E}"/>
              </a:ext>
            </a:extLst>
          </p:cNvPr>
          <p:cNvGrpSpPr/>
          <p:nvPr/>
        </p:nvGrpSpPr>
        <p:grpSpPr>
          <a:xfrm>
            <a:off x="5266871" y="2296920"/>
            <a:ext cx="3334385" cy="1843405"/>
            <a:chOff x="2904900" y="1415249"/>
            <a:chExt cx="3334385" cy="1843405"/>
          </a:xfrm>
        </p:grpSpPr>
        <p:sp>
          <p:nvSpPr>
            <p:cNvPr id="37" name="object 4">
              <a:extLst>
                <a:ext uri="{FF2B5EF4-FFF2-40B4-BE49-F238E27FC236}">
                  <a16:creationId xmlns:a16="http://schemas.microsoft.com/office/drawing/2014/main" id="{67450DEF-AF10-034B-AD5F-0B836049074C}"/>
                </a:ext>
              </a:extLst>
            </p:cNvPr>
            <p:cNvSpPr/>
            <p:nvPr/>
          </p:nvSpPr>
          <p:spPr>
            <a:xfrm>
              <a:off x="2923950" y="1434299"/>
              <a:ext cx="3296285" cy="1805305"/>
            </a:xfrm>
            <a:custGeom>
              <a:avLst/>
              <a:gdLst/>
              <a:ahLst/>
              <a:cxnLst/>
              <a:rect l="l" t="t" r="r" b="b"/>
              <a:pathLst>
                <a:path w="3296285" h="1805305">
                  <a:moveTo>
                    <a:pt x="2995294" y="1804799"/>
                  </a:moveTo>
                  <a:lnTo>
                    <a:pt x="300805" y="1804799"/>
                  </a:lnTo>
                  <a:lnTo>
                    <a:pt x="252013" y="1800862"/>
                  </a:lnTo>
                  <a:lnTo>
                    <a:pt x="205728" y="1789464"/>
                  </a:lnTo>
                  <a:lnTo>
                    <a:pt x="162568" y="1771224"/>
                  </a:lnTo>
                  <a:lnTo>
                    <a:pt x="123153" y="1746761"/>
                  </a:lnTo>
                  <a:lnTo>
                    <a:pt x="88104" y="1716695"/>
                  </a:lnTo>
                  <a:lnTo>
                    <a:pt x="58038" y="1681646"/>
                  </a:lnTo>
                  <a:lnTo>
                    <a:pt x="33575" y="1642231"/>
                  </a:lnTo>
                  <a:lnTo>
                    <a:pt x="15335" y="1599071"/>
                  </a:lnTo>
                  <a:lnTo>
                    <a:pt x="3937" y="1552786"/>
                  </a:lnTo>
                  <a:lnTo>
                    <a:pt x="0" y="1503993"/>
                  </a:lnTo>
                  <a:lnTo>
                    <a:pt x="0" y="300805"/>
                  </a:lnTo>
                  <a:lnTo>
                    <a:pt x="3937" y="252013"/>
                  </a:lnTo>
                  <a:lnTo>
                    <a:pt x="15335" y="205728"/>
                  </a:lnTo>
                  <a:lnTo>
                    <a:pt x="33575" y="162568"/>
                  </a:lnTo>
                  <a:lnTo>
                    <a:pt x="58038" y="123153"/>
                  </a:lnTo>
                  <a:lnTo>
                    <a:pt x="88104" y="88104"/>
                  </a:lnTo>
                  <a:lnTo>
                    <a:pt x="123153" y="58038"/>
                  </a:lnTo>
                  <a:lnTo>
                    <a:pt x="162568" y="33575"/>
                  </a:lnTo>
                  <a:lnTo>
                    <a:pt x="205728" y="15335"/>
                  </a:lnTo>
                  <a:lnTo>
                    <a:pt x="252013" y="3937"/>
                  </a:lnTo>
                  <a:lnTo>
                    <a:pt x="300805" y="0"/>
                  </a:lnTo>
                  <a:lnTo>
                    <a:pt x="2995294" y="0"/>
                  </a:lnTo>
                  <a:lnTo>
                    <a:pt x="3042634" y="3747"/>
                  </a:lnTo>
                  <a:lnTo>
                    <a:pt x="3088382" y="14765"/>
                  </a:lnTo>
                  <a:lnTo>
                    <a:pt x="3131731" y="32721"/>
                  </a:lnTo>
                  <a:lnTo>
                    <a:pt x="3171871" y="57278"/>
                  </a:lnTo>
                  <a:lnTo>
                    <a:pt x="3207995" y="88103"/>
                  </a:lnTo>
                  <a:lnTo>
                    <a:pt x="3238821" y="124228"/>
                  </a:lnTo>
                  <a:lnTo>
                    <a:pt x="3263378" y="164368"/>
                  </a:lnTo>
                  <a:lnTo>
                    <a:pt x="3281334" y="207717"/>
                  </a:lnTo>
                  <a:lnTo>
                    <a:pt x="3292352" y="253465"/>
                  </a:lnTo>
                  <a:lnTo>
                    <a:pt x="3296099" y="300805"/>
                  </a:lnTo>
                  <a:lnTo>
                    <a:pt x="3296099" y="1503993"/>
                  </a:lnTo>
                  <a:lnTo>
                    <a:pt x="3292162" y="1552786"/>
                  </a:lnTo>
                  <a:lnTo>
                    <a:pt x="3280764" y="1599071"/>
                  </a:lnTo>
                  <a:lnTo>
                    <a:pt x="3262524" y="1642231"/>
                  </a:lnTo>
                  <a:lnTo>
                    <a:pt x="3238061" y="1681646"/>
                  </a:lnTo>
                  <a:lnTo>
                    <a:pt x="3207995" y="1716695"/>
                  </a:lnTo>
                  <a:lnTo>
                    <a:pt x="3172946" y="1746761"/>
                  </a:lnTo>
                  <a:lnTo>
                    <a:pt x="3133531" y="1771224"/>
                  </a:lnTo>
                  <a:lnTo>
                    <a:pt x="3090372" y="1789464"/>
                  </a:lnTo>
                  <a:lnTo>
                    <a:pt x="3044086" y="1800862"/>
                  </a:lnTo>
                  <a:lnTo>
                    <a:pt x="2995294" y="18047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F77753E7-D4B6-7B47-8514-C55E9F0553B7}"/>
                </a:ext>
              </a:extLst>
            </p:cNvPr>
            <p:cNvSpPr/>
            <p:nvPr/>
          </p:nvSpPr>
          <p:spPr>
            <a:xfrm>
              <a:off x="2923950" y="1434299"/>
              <a:ext cx="3296285" cy="1805305"/>
            </a:xfrm>
            <a:custGeom>
              <a:avLst/>
              <a:gdLst/>
              <a:ahLst/>
              <a:cxnLst/>
              <a:rect l="l" t="t" r="r" b="b"/>
              <a:pathLst>
                <a:path w="3296285" h="1805305">
                  <a:moveTo>
                    <a:pt x="0" y="300805"/>
                  </a:moveTo>
                  <a:lnTo>
                    <a:pt x="3937" y="252013"/>
                  </a:lnTo>
                  <a:lnTo>
                    <a:pt x="15335" y="205728"/>
                  </a:lnTo>
                  <a:lnTo>
                    <a:pt x="33575" y="162568"/>
                  </a:lnTo>
                  <a:lnTo>
                    <a:pt x="58038" y="123153"/>
                  </a:lnTo>
                  <a:lnTo>
                    <a:pt x="88104" y="88104"/>
                  </a:lnTo>
                  <a:lnTo>
                    <a:pt x="123153" y="58038"/>
                  </a:lnTo>
                  <a:lnTo>
                    <a:pt x="162568" y="33575"/>
                  </a:lnTo>
                  <a:lnTo>
                    <a:pt x="205728" y="15335"/>
                  </a:lnTo>
                  <a:lnTo>
                    <a:pt x="252013" y="3937"/>
                  </a:lnTo>
                  <a:lnTo>
                    <a:pt x="300805" y="0"/>
                  </a:lnTo>
                  <a:lnTo>
                    <a:pt x="2995294" y="0"/>
                  </a:lnTo>
                  <a:lnTo>
                    <a:pt x="3042634" y="3747"/>
                  </a:lnTo>
                  <a:lnTo>
                    <a:pt x="3088382" y="14765"/>
                  </a:lnTo>
                  <a:lnTo>
                    <a:pt x="3131731" y="32721"/>
                  </a:lnTo>
                  <a:lnTo>
                    <a:pt x="3171871" y="57278"/>
                  </a:lnTo>
                  <a:lnTo>
                    <a:pt x="3207995" y="88103"/>
                  </a:lnTo>
                  <a:lnTo>
                    <a:pt x="3238821" y="124228"/>
                  </a:lnTo>
                  <a:lnTo>
                    <a:pt x="3263378" y="164368"/>
                  </a:lnTo>
                  <a:lnTo>
                    <a:pt x="3281334" y="207717"/>
                  </a:lnTo>
                  <a:lnTo>
                    <a:pt x="3292352" y="253465"/>
                  </a:lnTo>
                  <a:lnTo>
                    <a:pt x="3296099" y="300805"/>
                  </a:lnTo>
                  <a:lnTo>
                    <a:pt x="3296099" y="1503993"/>
                  </a:lnTo>
                  <a:lnTo>
                    <a:pt x="3292162" y="1552786"/>
                  </a:lnTo>
                  <a:lnTo>
                    <a:pt x="3280764" y="1599071"/>
                  </a:lnTo>
                  <a:lnTo>
                    <a:pt x="3262524" y="1642231"/>
                  </a:lnTo>
                  <a:lnTo>
                    <a:pt x="3238061" y="1681646"/>
                  </a:lnTo>
                  <a:lnTo>
                    <a:pt x="3207995" y="1716695"/>
                  </a:lnTo>
                  <a:lnTo>
                    <a:pt x="3172946" y="1746761"/>
                  </a:lnTo>
                  <a:lnTo>
                    <a:pt x="3133531" y="1771224"/>
                  </a:lnTo>
                  <a:lnTo>
                    <a:pt x="3090372" y="1789464"/>
                  </a:lnTo>
                  <a:lnTo>
                    <a:pt x="3044086" y="1800862"/>
                  </a:lnTo>
                  <a:lnTo>
                    <a:pt x="2995294" y="1804799"/>
                  </a:lnTo>
                  <a:lnTo>
                    <a:pt x="300805" y="1804799"/>
                  </a:lnTo>
                  <a:lnTo>
                    <a:pt x="252013" y="1800862"/>
                  </a:lnTo>
                  <a:lnTo>
                    <a:pt x="205728" y="1789464"/>
                  </a:lnTo>
                  <a:lnTo>
                    <a:pt x="162568" y="1771224"/>
                  </a:lnTo>
                  <a:lnTo>
                    <a:pt x="123153" y="1746761"/>
                  </a:lnTo>
                  <a:lnTo>
                    <a:pt x="88104" y="1716695"/>
                  </a:lnTo>
                  <a:lnTo>
                    <a:pt x="58038" y="1681646"/>
                  </a:lnTo>
                  <a:lnTo>
                    <a:pt x="33575" y="1642231"/>
                  </a:lnTo>
                  <a:lnTo>
                    <a:pt x="15335" y="1599071"/>
                  </a:lnTo>
                  <a:lnTo>
                    <a:pt x="3937" y="1552786"/>
                  </a:lnTo>
                  <a:lnTo>
                    <a:pt x="0" y="1503993"/>
                  </a:lnTo>
                  <a:lnTo>
                    <a:pt x="0" y="300805"/>
                  </a:lnTo>
                  <a:close/>
                </a:path>
              </a:pathLst>
            </a:custGeom>
            <a:ln w="38099">
              <a:solidFill>
                <a:srgbClr val="A4C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6">
            <a:extLst>
              <a:ext uri="{FF2B5EF4-FFF2-40B4-BE49-F238E27FC236}">
                <a16:creationId xmlns:a16="http://schemas.microsoft.com/office/drawing/2014/main" id="{5244118D-951F-3A40-999E-47454A2A074D}"/>
              </a:ext>
            </a:extLst>
          </p:cNvPr>
          <p:cNvSpPr txBox="1"/>
          <p:nvPr/>
        </p:nvSpPr>
        <p:spPr>
          <a:xfrm>
            <a:off x="6049992" y="2934274"/>
            <a:ext cx="2197948" cy="7284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dirty="0">
                <a:latin typeface="Arial"/>
                <a:cs typeface="Arial"/>
              </a:rPr>
              <a:t>Neural Network</a:t>
            </a:r>
            <a:endParaRPr lang="nl-NL" dirty="0">
              <a:latin typeface="Arial"/>
              <a:cs typeface="Arial"/>
            </a:endParaRPr>
          </a:p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endParaRPr lang="nl-NL" dirty="0">
              <a:latin typeface="Arial"/>
              <a:cs typeface="Arial"/>
            </a:endParaRPr>
          </a:p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lang="nl-NL" dirty="0" err="1">
                <a:latin typeface="Arial"/>
                <a:cs typeface="Arial"/>
              </a:rPr>
              <a:t>Perceptron</a:t>
            </a:r>
            <a:r>
              <a:rPr lang="nl-NL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Class</a:t>
            </a:r>
          </a:p>
        </p:txBody>
      </p:sp>
      <p:grpSp>
        <p:nvGrpSpPr>
          <p:cNvPr id="40" name="object 7">
            <a:extLst>
              <a:ext uri="{FF2B5EF4-FFF2-40B4-BE49-F238E27FC236}">
                <a16:creationId xmlns:a16="http://schemas.microsoft.com/office/drawing/2014/main" id="{95DD8A39-51B1-AC43-BCB3-925E9EF7C9A9}"/>
              </a:ext>
            </a:extLst>
          </p:cNvPr>
          <p:cNvGrpSpPr/>
          <p:nvPr/>
        </p:nvGrpSpPr>
        <p:grpSpPr>
          <a:xfrm>
            <a:off x="2858276" y="4872025"/>
            <a:ext cx="2110105" cy="1120775"/>
            <a:chOff x="496075" y="3970799"/>
            <a:chExt cx="2110105" cy="1120775"/>
          </a:xfrm>
        </p:grpSpPr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DA629451-E4C7-E14A-82DD-ABEC30D02237}"/>
                </a:ext>
              </a:extLst>
            </p:cNvPr>
            <p:cNvSpPr/>
            <p:nvPr/>
          </p:nvSpPr>
          <p:spPr>
            <a:xfrm>
              <a:off x="515125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5" h="1082675">
                  <a:moveTo>
                    <a:pt x="1891396" y="1082399"/>
                  </a:move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A9C349FB-25D3-2648-A0B2-BBA289DFF219}"/>
                </a:ext>
              </a:extLst>
            </p:cNvPr>
            <p:cNvSpPr/>
            <p:nvPr/>
          </p:nvSpPr>
          <p:spPr>
            <a:xfrm>
              <a:off x="515125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5" h="1082675">
                  <a:moveTo>
                    <a:pt x="0" y="180403"/>
                  </a:move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close/>
                </a:path>
              </a:pathLst>
            </a:custGeom>
            <a:ln w="38099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10">
            <a:extLst>
              <a:ext uri="{FF2B5EF4-FFF2-40B4-BE49-F238E27FC236}">
                <a16:creationId xmlns:a16="http://schemas.microsoft.com/office/drawing/2014/main" id="{E661D857-0625-3146-B8BA-98FD0BDE7825}"/>
              </a:ext>
            </a:extLst>
          </p:cNvPr>
          <p:cNvSpPr txBox="1"/>
          <p:nvPr/>
        </p:nvSpPr>
        <p:spPr>
          <a:xfrm>
            <a:off x="3314700" y="5307688"/>
            <a:ext cx="9315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Initialise</a:t>
            </a:r>
          </a:p>
        </p:txBody>
      </p:sp>
      <p:grpSp>
        <p:nvGrpSpPr>
          <p:cNvPr id="44" name="object 11">
            <a:extLst>
              <a:ext uri="{FF2B5EF4-FFF2-40B4-BE49-F238E27FC236}">
                <a16:creationId xmlns:a16="http://schemas.microsoft.com/office/drawing/2014/main" id="{F2B651E8-24D6-E348-884F-858B5C145EB7}"/>
              </a:ext>
            </a:extLst>
          </p:cNvPr>
          <p:cNvGrpSpPr/>
          <p:nvPr/>
        </p:nvGrpSpPr>
        <p:grpSpPr>
          <a:xfrm>
            <a:off x="5879251" y="4872025"/>
            <a:ext cx="2110105" cy="1120775"/>
            <a:chOff x="3517050" y="3970799"/>
            <a:chExt cx="2110105" cy="1120775"/>
          </a:xfrm>
        </p:grpSpPr>
        <p:sp>
          <p:nvSpPr>
            <p:cNvPr id="45" name="object 12">
              <a:extLst>
                <a:ext uri="{FF2B5EF4-FFF2-40B4-BE49-F238E27FC236}">
                  <a16:creationId xmlns:a16="http://schemas.microsoft.com/office/drawing/2014/main" id="{CB41F7CE-ACBF-D440-976C-0ECD0C1EC7C5}"/>
                </a:ext>
              </a:extLst>
            </p:cNvPr>
            <p:cNvSpPr/>
            <p:nvPr/>
          </p:nvSpPr>
          <p:spPr>
            <a:xfrm>
              <a:off x="3536100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1891396" y="1082399"/>
                  </a:move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3">
              <a:extLst>
                <a:ext uri="{FF2B5EF4-FFF2-40B4-BE49-F238E27FC236}">
                  <a16:creationId xmlns:a16="http://schemas.microsoft.com/office/drawing/2014/main" id="{4B98C797-754D-F747-A45B-AD9DD6C07730}"/>
                </a:ext>
              </a:extLst>
            </p:cNvPr>
            <p:cNvSpPr/>
            <p:nvPr/>
          </p:nvSpPr>
          <p:spPr>
            <a:xfrm>
              <a:off x="3536100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0" y="180403"/>
                  </a:move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close/>
                </a:path>
              </a:pathLst>
            </a:custGeom>
            <a:ln w="38099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14">
            <a:extLst>
              <a:ext uri="{FF2B5EF4-FFF2-40B4-BE49-F238E27FC236}">
                <a16:creationId xmlns:a16="http://schemas.microsoft.com/office/drawing/2014/main" id="{8A105B43-92BA-6D45-AA25-BA477C0F0A26}"/>
              </a:ext>
            </a:extLst>
          </p:cNvPr>
          <p:cNvSpPr txBox="1"/>
          <p:nvPr/>
        </p:nvSpPr>
        <p:spPr>
          <a:xfrm>
            <a:off x="6548321" y="5307688"/>
            <a:ext cx="60064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Train</a:t>
            </a:r>
            <a:endParaRPr>
              <a:latin typeface="Arial"/>
              <a:cs typeface="Arial"/>
            </a:endParaRPr>
          </a:p>
        </p:txBody>
      </p:sp>
      <p:grpSp>
        <p:nvGrpSpPr>
          <p:cNvPr id="48" name="object 15">
            <a:extLst>
              <a:ext uri="{FF2B5EF4-FFF2-40B4-BE49-F238E27FC236}">
                <a16:creationId xmlns:a16="http://schemas.microsoft.com/office/drawing/2014/main" id="{8666F000-465B-E542-AA5B-E505AD4D584A}"/>
              </a:ext>
            </a:extLst>
          </p:cNvPr>
          <p:cNvGrpSpPr/>
          <p:nvPr/>
        </p:nvGrpSpPr>
        <p:grpSpPr>
          <a:xfrm>
            <a:off x="8900225" y="4872025"/>
            <a:ext cx="2110105" cy="1120775"/>
            <a:chOff x="6538024" y="3970799"/>
            <a:chExt cx="2110105" cy="1120775"/>
          </a:xfrm>
        </p:grpSpPr>
        <p:sp>
          <p:nvSpPr>
            <p:cNvPr id="49" name="object 16">
              <a:extLst>
                <a:ext uri="{FF2B5EF4-FFF2-40B4-BE49-F238E27FC236}">
                  <a16:creationId xmlns:a16="http://schemas.microsoft.com/office/drawing/2014/main" id="{97E3B7B7-AE73-1948-9775-7BD62728B651}"/>
                </a:ext>
              </a:extLst>
            </p:cNvPr>
            <p:cNvSpPr/>
            <p:nvPr/>
          </p:nvSpPr>
          <p:spPr>
            <a:xfrm>
              <a:off x="6557074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1891395" y="1082399"/>
                  </a:move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9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lnTo>
                    <a:pt x="6444" y="132445"/>
                  </a:lnTo>
                  <a:lnTo>
                    <a:pt x="24630" y="89350"/>
                  </a:lnTo>
                  <a:lnTo>
                    <a:pt x="52839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5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5" y="1082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7">
              <a:extLst>
                <a:ext uri="{FF2B5EF4-FFF2-40B4-BE49-F238E27FC236}">
                  <a16:creationId xmlns:a16="http://schemas.microsoft.com/office/drawing/2014/main" id="{87292A94-D74A-0D40-BCBF-07F354279128}"/>
                </a:ext>
              </a:extLst>
            </p:cNvPr>
            <p:cNvSpPr/>
            <p:nvPr/>
          </p:nvSpPr>
          <p:spPr>
            <a:xfrm>
              <a:off x="6557074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0" y="180403"/>
                  </a:moveTo>
                  <a:lnTo>
                    <a:pt x="6444" y="132445"/>
                  </a:lnTo>
                  <a:lnTo>
                    <a:pt x="24630" y="89350"/>
                  </a:lnTo>
                  <a:lnTo>
                    <a:pt x="52839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5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5" y="1082399"/>
                  </a:ln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9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close/>
                </a:path>
              </a:pathLst>
            </a:custGeom>
            <a:ln w="38099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18">
            <a:extLst>
              <a:ext uri="{FF2B5EF4-FFF2-40B4-BE49-F238E27FC236}">
                <a16:creationId xmlns:a16="http://schemas.microsoft.com/office/drawing/2014/main" id="{FE165BD7-DFF8-3D48-B7DB-54077E32FDE6}"/>
              </a:ext>
            </a:extLst>
          </p:cNvPr>
          <p:cNvSpPr txBox="1"/>
          <p:nvPr/>
        </p:nvSpPr>
        <p:spPr>
          <a:xfrm>
            <a:off x="9498245" y="5307688"/>
            <a:ext cx="7115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Query</a:t>
            </a:r>
            <a:endParaRPr>
              <a:latin typeface="Arial"/>
              <a:cs typeface="Arial"/>
            </a:endParaRPr>
          </a:p>
        </p:txBody>
      </p:sp>
      <p:sp>
        <p:nvSpPr>
          <p:cNvPr id="52" name="object 19">
            <a:extLst>
              <a:ext uri="{FF2B5EF4-FFF2-40B4-BE49-F238E27FC236}">
                <a16:creationId xmlns:a16="http://schemas.microsoft.com/office/drawing/2014/main" id="{37D0B831-4C5E-E041-98AF-EC41F9C91D59}"/>
              </a:ext>
            </a:extLst>
          </p:cNvPr>
          <p:cNvSpPr/>
          <p:nvPr/>
        </p:nvSpPr>
        <p:spPr>
          <a:xfrm>
            <a:off x="3913200" y="4140325"/>
            <a:ext cx="6042025" cy="751205"/>
          </a:xfrm>
          <a:custGeom>
            <a:avLst/>
            <a:gdLst/>
            <a:ahLst/>
            <a:cxnLst/>
            <a:rect l="l" t="t" r="r" b="b"/>
            <a:pathLst>
              <a:path w="6042025" h="751204">
                <a:moveTo>
                  <a:pt x="3020999" y="0"/>
                </a:moveTo>
                <a:lnTo>
                  <a:pt x="0" y="750899"/>
                </a:lnTo>
              </a:path>
              <a:path w="6042025" h="751204">
                <a:moveTo>
                  <a:pt x="3020999" y="0"/>
                </a:moveTo>
                <a:lnTo>
                  <a:pt x="3020999" y="750899"/>
                </a:lnTo>
              </a:path>
              <a:path w="6042025" h="751204">
                <a:moveTo>
                  <a:pt x="3020999" y="0"/>
                </a:moveTo>
                <a:lnTo>
                  <a:pt x="6041999" y="750899"/>
                </a:lnTo>
              </a:path>
            </a:pathLst>
          </a:custGeom>
          <a:ln w="38099">
            <a:solidFill>
              <a:srgbClr val="A4C1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0">
            <a:extLst>
              <a:ext uri="{FF2B5EF4-FFF2-40B4-BE49-F238E27FC236}">
                <a16:creationId xmlns:a16="http://schemas.microsoft.com/office/drawing/2014/main" id="{FB1F8DD4-CC85-464C-894C-1E2CF354ABC9}"/>
              </a:ext>
            </a:extLst>
          </p:cNvPr>
          <p:cNvSpPr txBox="1"/>
          <p:nvPr/>
        </p:nvSpPr>
        <p:spPr>
          <a:xfrm>
            <a:off x="1790700" y="6200638"/>
            <a:ext cx="294964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0F9D58"/>
                </a:solidFill>
                <a:latin typeface="Arial"/>
                <a:cs typeface="Arial"/>
              </a:rPr>
              <a:t>set size, initial weights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4" name="object 21">
            <a:extLst>
              <a:ext uri="{FF2B5EF4-FFF2-40B4-BE49-F238E27FC236}">
                <a16:creationId xmlns:a16="http://schemas.microsoft.com/office/drawing/2014/main" id="{6A9B2E3C-9EFB-6848-9E22-23DBCCF98DCF}"/>
              </a:ext>
            </a:extLst>
          </p:cNvPr>
          <p:cNvSpPr txBox="1"/>
          <p:nvPr/>
        </p:nvSpPr>
        <p:spPr>
          <a:xfrm>
            <a:off x="5540808" y="6200638"/>
            <a:ext cx="193817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0F9D58"/>
                </a:solidFill>
                <a:latin typeface="Arial"/>
                <a:cs typeface="Arial"/>
              </a:rPr>
              <a:t>do the learning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5" name="object 22">
            <a:extLst>
              <a:ext uri="{FF2B5EF4-FFF2-40B4-BE49-F238E27FC236}">
                <a16:creationId xmlns:a16="http://schemas.microsoft.com/office/drawing/2014/main" id="{01EDB911-547D-8741-B9F7-FE3D0B8FD8EB}"/>
              </a:ext>
            </a:extLst>
          </p:cNvPr>
          <p:cNvSpPr txBox="1"/>
          <p:nvPr/>
        </p:nvSpPr>
        <p:spPr>
          <a:xfrm>
            <a:off x="8163653" y="6200638"/>
            <a:ext cx="249081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0F9D58"/>
                </a:solidFill>
                <a:latin typeface="Arial"/>
                <a:cs typeface="Arial"/>
              </a:rPr>
              <a:t>query for answers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0152D406-A915-3D48-94DB-05733587CB34}"/>
              </a:ext>
            </a:extLst>
          </p:cNvPr>
          <p:cNvSpPr/>
          <p:nvPr/>
        </p:nvSpPr>
        <p:spPr>
          <a:xfrm>
            <a:off x="3636864" y="5617420"/>
            <a:ext cx="247650" cy="532130"/>
          </a:xfrm>
          <a:custGeom>
            <a:avLst/>
            <a:gdLst/>
            <a:ahLst/>
            <a:cxnLst/>
            <a:rect l="l" t="t" r="r" b="b"/>
            <a:pathLst>
              <a:path w="247650" h="532129">
                <a:moveTo>
                  <a:pt x="64708" y="531899"/>
                </a:moveTo>
                <a:lnTo>
                  <a:pt x="66011" y="483226"/>
                </a:lnTo>
                <a:lnTo>
                  <a:pt x="69504" y="434647"/>
                </a:lnTo>
                <a:lnTo>
                  <a:pt x="74560" y="386136"/>
                </a:lnTo>
                <a:lnTo>
                  <a:pt x="80555" y="337665"/>
                </a:lnTo>
                <a:lnTo>
                  <a:pt x="86862" y="289209"/>
                </a:lnTo>
                <a:lnTo>
                  <a:pt x="92856" y="240738"/>
                </a:lnTo>
                <a:lnTo>
                  <a:pt x="97913" y="192227"/>
                </a:lnTo>
                <a:lnTo>
                  <a:pt x="101405" y="143648"/>
                </a:lnTo>
                <a:lnTo>
                  <a:pt x="102708" y="94974"/>
                </a:lnTo>
                <a:lnTo>
                  <a:pt x="105227" y="68711"/>
                </a:lnTo>
                <a:lnTo>
                  <a:pt x="108633" y="40886"/>
                </a:lnTo>
                <a:lnTo>
                  <a:pt x="106701" y="16362"/>
                </a:lnTo>
                <a:lnTo>
                  <a:pt x="93208" y="0"/>
                </a:lnTo>
                <a:lnTo>
                  <a:pt x="66646" y="4134"/>
                </a:lnTo>
                <a:lnTo>
                  <a:pt x="47118" y="36437"/>
                </a:lnTo>
                <a:lnTo>
                  <a:pt x="29260" y="79015"/>
                </a:lnTo>
                <a:lnTo>
                  <a:pt x="7708" y="113974"/>
                </a:lnTo>
                <a:lnTo>
                  <a:pt x="0" y="117890"/>
                </a:lnTo>
                <a:lnTo>
                  <a:pt x="4667" y="103735"/>
                </a:lnTo>
                <a:lnTo>
                  <a:pt x="15605" y="80449"/>
                </a:lnTo>
                <a:lnTo>
                  <a:pt x="26708" y="56974"/>
                </a:lnTo>
                <a:lnTo>
                  <a:pt x="48858" y="30409"/>
                </a:lnTo>
                <a:lnTo>
                  <a:pt x="82946" y="12484"/>
                </a:lnTo>
                <a:lnTo>
                  <a:pt x="119790" y="7305"/>
                </a:lnTo>
                <a:lnTo>
                  <a:pt x="150208" y="18974"/>
                </a:lnTo>
                <a:lnTo>
                  <a:pt x="177766" y="46740"/>
                </a:lnTo>
                <a:lnTo>
                  <a:pt x="209357" y="83263"/>
                </a:lnTo>
                <a:lnTo>
                  <a:pt x="235717" y="118254"/>
                </a:lnTo>
                <a:lnTo>
                  <a:pt x="247581" y="141421"/>
                </a:lnTo>
                <a:lnTo>
                  <a:pt x="235683" y="142474"/>
                </a:lnTo>
                <a:lnTo>
                  <a:pt x="194926" y="117291"/>
                </a:lnTo>
                <a:lnTo>
                  <a:pt x="158297" y="83844"/>
                </a:lnTo>
                <a:lnTo>
                  <a:pt x="131867" y="44094"/>
                </a:lnTo>
                <a:lnTo>
                  <a:pt x="121708" y="0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4">
            <a:extLst>
              <a:ext uri="{FF2B5EF4-FFF2-40B4-BE49-F238E27FC236}">
                <a16:creationId xmlns:a16="http://schemas.microsoft.com/office/drawing/2014/main" id="{1D0771BF-3A35-E94D-86EA-72A4A8F2D8E5}"/>
              </a:ext>
            </a:extLst>
          </p:cNvPr>
          <p:cNvSpPr/>
          <p:nvPr/>
        </p:nvSpPr>
        <p:spPr>
          <a:xfrm>
            <a:off x="6810239" y="5617420"/>
            <a:ext cx="247650" cy="532130"/>
          </a:xfrm>
          <a:custGeom>
            <a:avLst/>
            <a:gdLst/>
            <a:ahLst/>
            <a:cxnLst/>
            <a:rect l="l" t="t" r="r" b="b"/>
            <a:pathLst>
              <a:path w="247650" h="532129">
                <a:moveTo>
                  <a:pt x="64708" y="531899"/>
                </a:moveTo>
                <a:lnTo>
                  <a:pt x="66011" y="483226"/>
                </a:lnTo>
                <a:lnTo>
                  <a:pt x="69504" y="434647"/>
                </a:lnTo>
                <a:lnTo>
                  <a:pt x="74560" y="386136"/>
                </a:lnTo>
                <a:lnTo>
                  <a:pt x="80555" y="337665"/>
                </a:lnTo>
                <a:lnTo>
                  <a:pt x="86862" y="289209"/>
                </a:lnTo>
                <a:lnTo>
                  <a:pt x="92856" y="240738"/>
                </a:lnTo>
                <a:lnTo>
                  <a:pt x="97913" y="192227"/>
                </a:lnTo>
                <a:lnTo>
                  <a:pt x="101405" y="143648"/>
                </a:lnTo>
                <a:lnTo>
                  <a:pt x="102708" y="94974"/>
                </a:lnTo>
                <a:lnTo>
                  <a:pt x="105227" y="68711"/>
                </a:lnTo>
                <a:lnTo>
                  <a:pt x="108633" y="40886"/>
                </a:lnTo>
                <a:lnTo>
                  <a:pt x="106701" y="16362"/>
                </a:lnTo>
                <a:lnTo>
                  <a:pt x="93208" y="0"/>
                </a:lnTo>
                <a:lnTo>
                  <a:pt x="66646" y="4134"/>
                </a:lnTo>
                <a:lnTo>
                  <a:pt x="47118" y="36437"/>
                </a:lnTo>
                <a:lnTo>
                  <a:pt x="29260" y="79015"/>
                </a:lnTo>
                <a:lnTo>
                  <a:pt x="7708" y="113974"/>
                </a:lnTo>
                <a:lnTo>
                  <a:pt x="0" y="117890"/>
                </a:lnTo>
                <a:lnTo>
                  <a:pt x="4667" y="103735"/>
                </a:lnTo>
                <a:lnTo>
                  <a:pt x="15605" y="80449"/>
                </a:lnTo>
                <a:lnTo>
                  <a:pt x="26708" y="56974"/>
                </a:lnTo>
                <a:lnTo>
                  <a:pt x="48858" y="30409"/>
                </a:lnTo>
                <a:lnTo>
                  <a:pt x="82946" y="12484"/>
                </a:lnTo>
                <a:lnTo>
                  <a:pt x="119790" y="7305"/>
                </a:lnTo>
                <a:lnTo>
                  <a:pt x="150208" y="18974"/>
                </a:lnTo>
                <a:lnTo>
                  <a:pt x="177766" y="46740"/>
                </a:lnTo>
                <a:lnTo>
                  <a:pt x="209357" y="83263"/>
                </a:lnTo>
                <a:lnTo>
                  <a:pt x="235718" y="118254"/>
                </a:lnTo>
                <a:lnTo>
                  <a:pt x="247581" y="141421"/>
                </a:lnTo>
                <a:lnTo>
                  <a:pt x="235683" y="142474"/>
                </a:lnTo>
                <a:lnTo>
                  <a:pt x="194926" y="117291"/>
                </a:lnTo>
                <a:lnTo>
                  <a:pt x="158297" y="83844"/>
                </a:lnTo>
                <a:lnTo>
                  <a:pt x="131867" y="44094"/>
                </a:lnTo>
                <a:lnTo>
                  <a:pt x="121708" y="0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5">
            <a:extLst>
              <a:ext uri="{FF2B5EF4-FFF2-40B4-BE49-F238E27FC236}">
                <a16:creationId xmlns:a16="http://schemas.microsoft.com/office/drawing/2014/main" id="{8F00FB53-C95F-7249-AD12-8FF6149BDF8A}"/>
              </a:ext>
            </a:extLst>
          </p:cNvPr>
          <p:cNvSpPr/>
          <p:nvPr/>
        </p:nvSpPr>
        <p:spPr>
          <a:xfrm>
            <a:off x="9802965" y="5617420"/>
            <a:ext cx="247650" cy="532130"/>
          </a:xfrm>
          <a:custGeom>
            <a:avLst/>
            <a:gdLst/>
            <a:ahLst/>
            <a:cxnLst/>
            <a:rect l="l" t="t" r="r" b="b"/>
            <a:pathLst>
              <a:path w="247650" h="532129">
                <a:moveTo>
                  <a:pt x="64708" y="531899"/>
                </a:moveTo>
                <a:lnTo>
                  <a:pt x="66011" y="483226"/>
                </a:lnTo>
                <a:lnTo>
                  <a:pt x="69504" y="434647"/>
                </a:lnTo>
                <a:lnTo>
                  <a:pt x="74560" y="386136"/>
                </a:lnTo>
                <a:lnTo>
                  <a:pt x="80554" y="337665"/>
                </a:lnTo>
                <a:lnTo>
                  <a:pt x="86862" y="289209"/>
                </a:lnTo>
                <a:lnTo>
                  <a:pt x="92856" y="240738"/>
                </a:lnTo>
                <a:lnTo>
                  <a:pt x="97912" y="192227"/>
                </a:lnTo>
                <a:lnTo>
                  <a:pt x="101405" y="143648"/>
                </a:lnTo>
                <a:lnTo>
                  <a:pt x="102708" y="94974"/>
                </a:lnTo>
                <a:lnTo>
                  <a:pt x="105227" y="68711"/>
                </a:lnTo>
                <a:lnTo>
                  <a:pt x="108632" y="40886"/>
                </a:lnTo>
                <a:lnTo>
                  <a:pt x="106701" y="16362"/>
                </a:lnTo>
                <a:lnTo>
                  <a:pt x="93208" y="0"/>
                </a:lnTo>
                <a:lnTo>
                  <a:pt x="66645" y="4134"/>
                </a:lnTo>
                <a:lnTo>
                  <a:pt x="47117" y="36437"/>
                </a:lnTo>
                <a:lnTo>
                  <a:pt x="29260" y="79015"/>
                </a:lnTo>
                <a:lnTo>
                  <a:pt x="7708" y="113974"/>
                </a:lnTo>
                <a:lnTo>
                  <a:pt x="0" y="117890"/>
                </a:lnTo>
                <a:lnTo>
                  <a:pt x="4667" y="103735"/>
                </a:lnTo>
                <a:lnTo>
                  <a:pt x="15605" y="80449"/>
                </a:lnTo>
                <a:lnTo>
                  <a:pt x="26708" y="56974"/>
                </a:lnTo>
                <a:lnTo>
                  <a:pt x="48858" y="30409"/>
                </a:lnTo>
                <a:lnTo>
                  <a:pt x="82946" y="12484"/>
                </a:lnTo>
                <a:lnTo>
                  <a:pt x="119790" y="7305"/>
                </a:lnTo>
                <a:lnTo>
                  <a:pt x="150208" y="18974"/>
                </a:lnTo>
                <a:lnTo>
                  <a:pt x="177765" y="46740"/>
                </a:lnTo>
                <a:lnTo>
                  <a:pt x="209357" y="83263"/>
                </a:lnTo>
                <a:lnTo>
                  <a:pt x="235717" y="118254"/>
                </a:lnTo>
                <a:lnTo>
                  <a:pt x="247581" y="141421"/>
                </a:lnTo>
                <a:lnTo>
                  <a:pt x="235683" y="142474"/>
                </a:lnTo>
                <a:lnTo>
                  <a:pt x="194926" y="117291"/>
                </a:lnTo>
                <a:lnTo>
                  <a:pt x="158297" y="83844"/>
                </a:lnTo>
                <a:lnTo>
                  <a:pt x="131867" y="44094"/>
                </a:lnTo>
                <a:lnTo>
                  <a:pt x="121708" y="0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516E85-E2AE-5B4C-94EE-567BB48C66CE}"/>
              </a:ext>
            </a:extLst>
          </p:cNvPr>
          <p:cNvSpPr/>
          <p:nvPr/>
        </p:nvSpPr>
        <p:spPr>
          <a:xfrm>
            <a:off x="5491902" y="2302959"/>
            <a:ext cx="3033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BACKPROPAGATION</a:t>
            </a:r>
            <a:endParaRPr lang="en-GB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4C0DFD8-BD78-E041-8162-0B20F5F738FC}"/>
              </a:ext>
            </a:extLst>
          </p:cNvPr>
          <p:cNvSpPr/>
          <p:nvPr/>
        </p:nvSpPr>
        <p:spPr>
          <a:xfrm>
            <a:off x="5308600" y="4470400"/>
            <a:ext cx="2952750" cy="2393950"/>
          </a:xfrm>
          <a:custGeom>
            <a:avLst/>
            <a:gdLst>
              <a:gd name="connsiteX0" fmla="*/ 1358900 w 2952750"/>
              <a:gd name="connsiteY0" fmla="*/ 114300 h 2393950"/>
              <a:gd name="connsiteX1" fmla="*/ 1314450 w 2952750"/>
              <a:gd name="connsiteY1" fmla="*/ 107950 h 2393950"/>
              <a:gd name="connsiteX2" fmla="*/ 1289050 w 2952750"/>
              <a:gd name="connsiteY2" fmla="*/ 101600 h 2393950"/>
              <a:gd name="connsiteX3" fmla="*/ 1270000 w 2952750"/>
              <a:gd name="connsiteY3" fmla="*/ 95250 h 2393950"/>
              <a:gd name="connsiteX4" fmla="*/ 1098550 w 2952750"/>
              <a:gd name="connsiteY4" fmla="*/ 82550 h 2393950"/>
              <a:gd name="connsiteX5" fmla="*/ 781050 w 2952750"/>
              <a:gd name="connsiteY5" fmla="*/ 31750 h 2393950"/>
              <a:gd name="connsiteX6" fmla="*/ 742950 w 2952750"/>
              <a:gd name="connsiteY6" fmla="*/ 6350 h 2393950"/>
              <a:gd name="connsiteX7" fmla="*/ 692150 w 2952750"/>
              <a:gd name="connsiteY7" fmla="*/ 0 h 2393950"/>
              <a:gd name="connsiteX8" fmla="*/ 609600 w 2952750"/>
              <a:gd name="connsiteY8" fmla="*/ 6350 h 2393950"/>
              <a:gd name="connsiteX9" fmla="*/ 590550 w 2952750"/>
              <a:gd name="connsiteY9" fmla="*/ 12700 h 2393950"/>
              <a:gd name="connsiteX10" fmla="*/ 558800 w 2952750"/>
              <a:gd name="connsiteY10" fmla="*/ 19050 h 2393950"/>
              <a:gd name="connsiteX11" fmla="*/ 514350 w 2952750"/>
              <a:gd name="connsiteY11" fmla="*/ 31750 h 2393950"/>
              <a:gd name="connsiteX12" fmla="*/ 463550 w 2952750"/>
              <a:gd name="connsiteY12" fmla="*/ 57150 h 2393950"/>
              <a:gd name="connsiteX13" fmla="*/ 406400 w 2952750"/>
              <a:gd name="connsiteY13" fmla="*/ 88900 h 2393950"/>
              <a:gd name="connsiteX14" fmla="*/ 349250 w 2952750"/>
              <a:gd name="connsiteY14" fmla="*/ 152400 h 2393950"/>
              <a:gd name="connsiteX15" fmla="*/ 336550 w 2952750"/>
              <a:gd name="connsiteY15" fmla="*/ 203200 h 2393950"/>
              <a:gd name="connsiteX16" fmla="*/ 330200 w 2952750"/>
              <a:gd name="connsiteY16" fmla="*/ 222250 h 2393950"/>
              <a:gd name="connsiteX17" fmla="*/ 323850 w 2952750"/>
              <a:gd name="connsiteY17" fmla="*/ 247650 h 2393950"/>
              <a:gd name="connsiteX18" fmla="*/ 292100 w 2952750"/>
              <a:gd name="connsiteY18" fmla="*/ 304800 h 2393950"/>
              <a:gd name="connsiteX19" fmla="*/ 285750 w 2952750"/>
              <a:gd name="connsiteY19" fmla="*/ 330200 h 2393950"/>
              <a:gd name="connsiteX20" fmla="*/ 279400 w 2952750"/>
              <a:gd name="connsiteY20" fmla="*/ 381000 h 2393950"/>
              <a:gd name="connsiteX21" fmla="*/ 254000 w 2952750"/>
              <a:gd name="connsiteY21" fmla="*/ 450850 h 2393950"/>
              <a:gd name="connsiteX22" fmla="*/ 234950 w 2952750"/>
              <a:gd name="connsiteY22" fmla="*/ 527050 h 2393950"/>
              <a:gd name="connsiteX23" fmla="*/ 228600 w 2952750"/>
              <a:gd name="connsiteY23" fmla="*/ 565150 h 2393950"/>
              <a:gd name="connsiteX24" fmla="*/ 222250 w 2952750"/>
              <a:gd name="connsiteY24" fmla="*/ 596900 h 2393950"/>
              <a:gd name="connsiteX25" fmla="*/ 215900 w 2952750"/>
              <a:gd name="connsiteY25" fmla="*/ 647700 h 2393950"/>
              <a:gd name="connsiteX26" fmla="*/ 196850 w 2952750"/>
              <a:gd name="connsiteY26" fmla="*/ 698500 h 2393950"/>
              <a:gd name="connsiteX27" fmla="*/ 171450 w 2952750"/>
              <a:gd name="connsiteY27" fmla="*/ 844550 h 2393950"/>
              <a:gd name="connsiteX28" fmla="*/ 165100 w 2952750"/>
              <a:gd name="connsiteY28" fmla="*/ 895350 h 2393950"/>
              <a:gd name="connsiteX29" fmla="*/ 152400 w 2952750"/>
              <a:gd name="connsiteY29" fmla="*/ 1092200 h 2393950"/>
              <a:gd name="connsiteX30" fmla="*/ 139700 w 2952750"/>
              <a:gd name="connsiteY30" fmla="*/ 1301750 h 2393950"/>
              <a:gd name="connsiteX31" fmla="*/ 133350 w 2952750"/>
              <a:gd name="connsiteY31" fmla="*/ 1365250 h 2393950"/>
              <a:gd name="connsiteX32" fmla="*/ 120650 w 2952750"/>
              <a:gd name="connsiteY32" fmla="*/ 1428750 h 2393950"/>
              <a:gd name="connsiteX33" fmla="*/ 127000 w 2952750"/>
              <a:gd name="connsiteY33" fmla="*/ 2019300 h 2393950"/>
              <a:gd name="connsiteX34" fmla="*/ 139700 w 2952750"/>
              <a:gd name="connsiteY34" fmla="*/ 2063750 h 2393950"/>
              <a:gd name="connsiteX35" fmla="*/ 152400 w 2952750"/>
              <a:gd name="connsiteY35" fmla="*/ 2114550 h 2393950"/>
              <a:gd name="connsiteX36" fmla="*/ 158750 w 2952750"/>
              <a:gd name="connsiteY36" fmla="*/ 2146300 h 2393950"/>
              <a:gd name="connsiteX37" fmla="*/ 184150 w 2952750"/>
              <a:gd name="connsiteY37" fmla="*/ 2197100 h 2393950"/>
              <a:gd name="connsiteX38" fmla="*/ 241300 w 2952750"/>
              <a:gd name="connsiteY38" fmla="*/ 2241550 h 2393950"/>
              <a:gd name="connsiteX39" fmla="*/ 266700 w 2952750"/>
              <a:gd name="connsiteY39" fmla="*/ 2247900 h 2393950"/>
              <a:gd name="connsiteX40" fmla="*/ 374650 w 2952750"/>
              <a:gd name="connsiteY40" fmla="*/ 2298700 h 2393950"/>
              <a:gd name="connsiteX41" fmla="*/ 425450 w 2952750"/>
              <a:gd name="connsiteY41" fmla="*/ 2311400 h 2393950"/>
              <a:gd name="connsiteX42" fmla="*/ 476250 w 2952750"/>
              <a:gd name="connsiteY42" fmla="*/ 2330450 h 2393950"/>
              <a:gd name="connsiteX43" fmla="*/ 552450 w 2952750"/>
              <a:gd name="connsiteY43" fmla="*/ 2343150 h 2393950"/>
              <a:gd name="connsiteX44" fmla="*/ 571500 w 2952750"/>
              <a:gd name="connsiteY44" fmla="*/ 2349500 h 2393950"/>
              <a:gd name="connsiteX45" fmla="*/ 660400 w 2952750"/>
              <a:gd name="connsiteY45" fmla="*/ 2368550 h 2393950"/>
              <a:gd name="connsiteX46" fmla="*/ 717550 w 2952750"/>
              <a:gd name="connsiteY46" fmla="*/ 2381250 h 2393950"/>
              <a:gd name="connsiteX47" fmla="*/ 781050 w 2952750"/>
              <a:gd name="connsiteY47" fmla="*/ 2387600 h 2393950"/>
              <a:gd name="connsiteX48" fmla="*/ 819150 w 2952750"/>
              <a:gd name="connsiteY48" fmla="*/ 2393950 h 2393950"/>
              <a:gd name="connsiteX49" fmla="*/ 1149350 w 2952750"/>
              <a:gd name="connsiteY49" fmla="*/ 2387600 h 2393950"/>
              <a:gd name="connsiteX50" fmla="*/ 1244600 w 2952750"/>
              <a:gd name="connsiteY50" fmla="*/ 2374900 h 2393950"/>
              <a:gd name="connsiteX51" fmla="*/ 1358900 w 2952750"/>
              <a:gd name="connsiteY51" fmla="*/ 2368550 h 2393950"/>
              <a:gd name="connsiteX52" fmla="*/ 1631950 w 2952750"/>
              <a:gd name="connsiteY52" fmla="*/ 2349500 h 2393950"/>
              <a:gd name="connsiteX53" fmla="*/ 1790700 w 2952750"/>
              <a:gd name="connsiteY53" fmla="*/ 2343150 h 2393950"/>
              <a:gd name="connsiteX54" fmla="*/ 1841500 w 2952750"/>
              <a:gd name="connsiteY54" fmla="*/ 2336800 h 2393950"/>
              <a:gd name="connsiteX55" fmla="*/ 1905000 w 2952750"/>
              <a:gd name="connsiteY55" fmla="*/ 2324100 h 2393950"/>
              <a:gd name="connsiteX56" fmla="*/ 2051050 w 2952750"/>
              <a:gd name="connsiteY56" fmla="*/ 2317750 h 2393950"/>
              <a:gd name="connsiteX57" fmla="*/ 2127250 w 2952750"/>
              <a:gd name="connsiteY57" fmla="*/ 2305050 h 2393950"/>
              <a:gd name="connsiteX58" fmla="*/ 2152650 w 2952750"/>
              <a:gd name="connsiteY58" fmla="*/ 2298700 h 2393950"/>
              <a:gd name="connsiteX59" fmla="*/ 2171700 w 2952750"/>
              <a:gd name="connsiteY59" fmla="*/ 2292350 h 2393950"/>
              <a:gd name="connsiteX60" fmla="*/ 2222500 w 2952750"/>
              <a:gd name="connsiteY60" fmla="*/ 2279650 h 2393950"/>
              <a:gd name="connsiteX61" fmla="*/ 2311400 w 2952750"/>
              <a:gd name="connsiteY61" fmla="*/ 2241550 h 2393950"/>
              <a:gd name="connsiteX62" fmla="*/ 2343150 w 2952750"/>
              <a:gd name="connsiteY62" fmla="*/ 2228850 h 2393950"/>
              <a:gd name="connsiteX63" fmla="*/ 2381250 w 2952750"/>
              <a:gd name="connsiteY63" fmla="*/ 2222500 h 2393950"/>
              <a:gd name="connsiteX64" fmla="*/ 2463800 w 2952750"/>
              <a:gd name="connsiteY64" fmla="*/ 2171700 h 2393950"/>
              <a:gd name="connsiteX65" fmla="*/ 2489200 w 2952750"/>
              <a:gd name="connsiteY65" fmla="*/ 2159000 h 2393950"/>
              <a:gd name="connsiteX66" fmla="*/ 2578100 w 2952750"/>
              <a:gd name="connsiteY66" fmla="*/ 2095500 h 2393950"/>
              <a:gd name="connsiteX67" fmla="*/ 2603500 w 2952750"/>
              <a:gd name="connsiteY67" fmla="*/ 2082800 h 2393950"/>
              <a:gd name="connsiteX68" fmla="*/ 2667000 w 2952750"/>
              <a:gd name="connsiteY68" fmla="*/ 2025650 h 2393950"/>
              <a:gd name="connsiteX69" fmla="*/ 2692400 w 2952750"/>
              <a:gd name="connsiteY69" fmla="*/ 1981200 h 2393950"/>
              <a:gd name="connsiteX70" fmla="*/ 2705100 w 2952750"/>
              <a:gd name="connsiteY70" fmla="*/ 1962150 h 2393950"/>
              <a:gd name="connsiteX71" fmla="*/ 2724150 w 2952750"/>
              <a:gd name="connsiteY71" fmla="*/ 1924050 h 2393950"/>
              <a:gd name="connsiteX72" fmla="*/ 2730500 w 2952750"/>
              <a:gd name="connsiteY72" fmla="*/ 1898650 h 2393950"/>
              <a:gd name="connsiteX73" fmla="*/ 2762250 w 2952750"/>
              <a:gd name="connsiteY73" fmla="*/ 1854200 h 2393950"/>
              <a:gd name="connsiteX74" fmla="*/ 2774950 w 2952750"/>
              <a:gd name="connsiteY74" fmla="*/ 1828800 h 2393950"/>
              <a:gd name="connsiteX75" fmla="*/ 2787650 w 2952750"/>
              <a:gd name="connsiteY75" fmla="*/ 1809750 h 2393950"/>
              <a:gd name="connsiteX76" fmla="*/ 2800350 w 2952750"/>
              <a:gd name="connsiteY76" fmla="*/ 1752600 h 2393950"/>
              <a:gd name="connsiteX77" fmla="*/ 2813050 w 2952750"/>
              <a:gd name="connsiteY77" fmla="*/ 1733550 h 2393950"/>
              <a:gd name="connsiteX78" fmla="*/ 2838450 w 2952750"/>
              <a:gd name="connsiteY78" fmla="*/ 1689100 h 2393950"/>
              <a:gd name="connsiteX79" fmla="*/ 2844800 w 2952750"/>
              <a:gd name="connsiteY79" fmla="*/ 1663700 h 2393950"/>
              <a:gd name="connsiteX80" fmla="*/ 2863850 w 2952750"/>
              <a:gd name="connsiteY80" fmla="*/ 1625600 h 2393950"/>
              <a:gd name="connsiteX81" fmla="*/ 2870200 w 2952750"/>
              <a:gd name="connsiteY81" fmla="*/ 1574800 h 2393950"/>
              <a:gd name="connsiteX82" fmla="*/ 2882900 w 2952750"/>
              <a:gd name="connsiteY82" fmla="*/ 1530350 h 2393950"/>
              <a:gd name="connsiteX83" fmla="*/ 2895600 w 2952750"/>
              <a:gd name="connsiteY83" fmla="*/ 1479550 h 2393950"/>
              <a:gd name="connsiteX84" fmla="*/ 2908300 w 2952750"/>
              <a:gd name="connsiteY84" fmla="*/ 1422400 h 2393950"/>
              <a:gd name="connsiteX85" fmla="*/ 2914650 w 2952750"/>
              <a:gd name="connsiteY85" fmla="*/ 1371600 h 2393950"/>
              <a:gd name="connsiteX86" fmla="*/ 2933700 w 2952750"/>
              <a:gd name="connsiteY86" fmla="*/ 1289050 h 2393950"/>
              <a:gd name="connsiteX87" fmla="*/ 2940050 w 2952750"/>
              <a:gd name="connsiteY87" fmla="*/ 1219200 h 2393950"/>
              <a:gd name="connsiteX88" fmla="*/ 2952750 w 2952750"/>
              <a:gd name="connsiteY88" fmla="*/ 1168400 h 2393950"/>
              <a:gd name="connsiteX89" fmla="*/ 2946400 w 2952750"/>
              <a:gd name="connsiteY89" fmla="*/ 1123950 h 2393950"/>
              <a:gd name="connsiteX90" fmla="*/ 2940050 w 2952750"/>
              <a:gd name="connsiteY90" fmla="*/ 1104900 h 2393950"/>
              <a:gd name="connsiteX91" fmla="*/ 2908300 w 2952750"/>
              <a:gd name="connsiteY91" fmla="*/ 1060450 h 2393950"/>
              <a:gd name="connsiteX92" fmla="*/ 2870200 w 2952750"/>
              <a:gd name="connsiteY92" fmla="*/ 1035050 h 2393950"/>
              <a:gd name="connsiteX93" fmla="*/ 2851150 w 2952750"/>
              <a:gd name="connsiteY93" fmla="*/ 1028700 h 2393950"/>
              <a:gd name="connsiteX94" fmla="*/ 2832100 w 2952750"/>
              <a:gd name="connsiteY94" fmla="*/ 1009650 h 2393950"/>
              <a:gd name="connsiteX95" fmla="*/ 2813050 w 2952750"/>
              <a:gd name="connsiteY95" fmla="*/ 996950 h 2393950"/>
              <a:gd name="connsiteX96" fmla="*/ 2781300 w 2952750"/>
              <a:gd name="connsiteY96" fmla="*/ 965200 h 2393950"/>
              <a:gd name="connsiteX97" fmla="*/ 2768600 w 2952750"/>
              <a:gd name="connsiteY97" fmla="*/ 946150 h 2393950"/>
              <a:gd name="connsiteX98" fmla="*/ 2736850 w 2952750"/>
              <a:gd name="connsiteY98" fmla="*/ 908050 h 2393950"/>
              <a:gd name="connsiteX99" fmla="*/ 2730500 w 2952750"/>
              <a:gd name="connsiteY99" fmla="*/ 889000 h 2393950"/>
              <a:gd name="connsiteX100" fmla="*/ 2692400 w 2952750"/>
              <a:gd name="connsiteY100" fmla="*/ 838200 h 2393950"/>
              <a:gd name="connsiteX101" fmla="*/ 2635250 w 2952750"/>
              <a:gd name="connsiteY101" fmla="*/ 793750 h 2393950"/>
              <a:gd name="connsiteX102" fmla="*/ 2584450 w 2952750"/>
              <a:gd name="connsiteY102" fmla="*/ 762000 h 2393950"/>
              <a:gd name="connsiteX103" fmla="*/ 2501900 w 2952750"/>
              <a:gd name="connsiteY103" fmla="*/ 692150 h 2393950"/>
              <a:gd name="connsiteX104" fmla="*/ 2381250 w 2952750"/>
              <a:gd name="connsiteY104" fmla="*/ 628650 h 2393950"/>
              <a:gd name="connsiteX105" fmla="*/ 2279650 w 2952750"/>
              <a:gd name="connsiteY105" fmla="*/ 577850 h 2393950"/>
              <a:gd name="connsiteX106" fmla="*/ 2241550 w 2952750"/>
              <a:gd name="connsiteY106" fmla="*/ 558800 h 2393950"/>
              <a:gd name="connsiteX107" fmla="*/ 2209800 w 2952750"/>
              <a:gd name="connsiteY107" fmla="*/ 539750 h 2393950"/>
              <a:gd name="connsiteX108" fmla="*/ 2171700 w 2952750"/>
              <a:gd name="connsiteY108" fmla="*/ 527050 h 2393950"/>
              <a:gd name="connsiteX109" fmla="*/ 2032000 w 2952750"/>
              <a:gd name="connsiteY109" fmla="*/ 463550 h 2393950"/>
              <a:gd name="connsiteX110" fmla="*/ 2012950 w 2952750"/>
              <a:gd name="connsiteY110" fmla="*/ 444500 h 2393950"/>
              <a:gd name="connsiteX111" fmla="*/ 1968500 w 2952750"/>
              <a:gd name="connsiteY111" fmla="*/ 425450 h 2393950"/>
              <a:gd name="connsiteX112" fmla="*/ 1911350 w 2952750"/>
              <a:gd name="connsiteY112" fmla="*/ 406400 h 2393950"/>
              <a:gd name="connsiteX113" fmla="*/ 1873250 w 2952750"/>
              <a:gd name="connsiteY113" fmla="*/ 387350 h 2393950"/>
              <a:gd name="connsiteX114" fmla="*/ 1778000 w 2952750"/>
              <a:gd name="connsiteY114" fmla="*/ 374650 h 2393950"/>
              <a:gd name="connsiteX115" fmla="*/ 1752600 w 2952750"/>
              <a:gd name="connsiteY115" fmla="*/ 368300 h 2393950"/>
              <a:gd name="connsiteX116" fmla="*/ 1727200 w 2952750"/>
              <a:gd name="connsiteY116" fmla="*/ 355600 h 2393950"/>
              <a:gd name="connsiteX117" fmla="*/ 1689100 w 2952750"/>
              <a:gd name="connsiteY117" fmla="*/ 342900 h 2393950"/>
              <a:gd name="connsiteX118" fmla="*/ 1670050 w 2952750"/>
              <a:gd name="connsiteY118" fmla="*/ 336550 h 2393950"/>
              <a:gd name="connsiteX119" fmla="*/ 1593850 w 2952750"/>
              <a:gd name="connsiteY119" fmla="*/ 323850 h 2393950"/>
              <a:gd name="connsiteX120" fmla="*/ 1549400 w 2952750"/>
              <a:gd name="connsiteY120" fmla="*/ 317500 h 2393950"/>
              <a:gd name="connsiteX121" fmla="*/ 1498600 w 2952750"/>
              <a:gd name="connsiteY121" fmla="*/ 304800 h 2393950"/>
              <a:gd name="connsiteX122" fmla="*/ 1473200 w 2952750"/>
              <a:gd name="connsiteY122" fmla="*/ 298450 h 2393950"/>
              <a:gd name="connsiteX123" fmla="*/ 1441450 w 2952750"/>
              <a:gd name="connsiteY123" fmla="*/ 292100 h 2393950"/>
              <a:gd name="connsiteX124" fmla="*/ 1403350 w 2952750"/>
              <a:gd name="connsiteY124" fmla="*/ 285750 h 2393950"/>
              <a:gd name="connsiteX125" fmla="*/ 1365250 w 2952750"/>
              <a:gd name="connsiteY125" fmla="*/ 273050 h 2393950"/>
              <a:gd name="connsiteX126" fmla="*/ 1257300 w 2952750"/>
              <a:gd name="connsiteY126" fmla="*/ 260350 h 2393950"/>
              <a:gd name="connsiteX127" fmla="*/ 1181100 w 2952750"/>
              <a:gd name="connsiteY127" fmla="*/ 247650 h 2393950"/>
              <a:gd name="connsiteX128" fmla="*/ 1143000 w 2952750"/>
              <a:gd name="connsiteY128" fmla="*/ 241300 h 2393950"/>
              <a:gd name="connsiteX129" fmla="*/ 1104900 w 2952750"/>
              <a:gd name="connsiteY129" fmla="*/ 228600 h 2393950"/>
              <a:gd name="connsiteX130" fmla="*/ 1022350 w 2952750"/>
              <a:gd name="connsiteY130" fmla="*/ 215900 h 2393950"/>
              <a:gd name="connsiteX131" fmla="*/ 958850 w 2952750"/>
              <a:gd name="connsiteY131" fmla="*/ 209550 h 2393950"/>
              <a:gd name="connsiteX132" fmla="*/ 781050 w 2952750"/>
              <a:gd name="connsiteY132" fmla="*/ 165100 h 2393950"/>
              <a:gd name="connsiteX133" fmla="*/ 660400 w 2952750"/>
              <a:gd name="connsiteY133" fmla="*/ 152400 h 2393950"/>
              <a:gd name="connsiteX134" fmla="*/ 622300 w 2952750"/>
              <a:gd name="connsiteY134" fmla="*/ 139700 h 2393950"/>
              <a:gd name="connsiteX135" fmla="*/ 533400 w 2952750"/>
              <a:gd name="connsiteY135" fmla="*/ 127000 h 2393950"/>
              <a:gd name="connsiteX136" fmla="*/ 501650 w 2952750"/>
              <a:gd name="connsiteY136" fmla="*/ 120650 h 2393950"/>
              <a:gd name="connsiteX137" fmla="*/ 425450 w 2952750"/>
              <a:gd name="connsiteY137" fmla="*/ 107950 h 2393950"/>
              <a:gd name="connsiteX138" fmla="*/ 387350 w 2952750"/>
              <a:gd name="connsiteY138" fmla="*/ 101600 h 2393950"/>
              <a:gd name="connsiteX139" fmla="*/ 342900 w 2952750"/>
              <a:gd name="connsiteY139" fmla="*/ 88900 h 2393950"/>
              <a:gd name="connsiteX140" fmla="*/ 279400 w 2952750"/>
              <a:gd name="connsiteY140" fmla="*/ 76200 h 2393950"/>
              <a:gd name="connsiteX141" fmla="*/ 184150 w 2952750"/>
              <a:gd name="connsiteY141" fmla="*/ 50800 h 2393950"/>
              <a:gd name="connsiteX142" fmla="*/ 165100 w 2952750"/>
              <a:gd name="connsiteY142" fmla="*/ 38100 h 2393950"/>
              <a:gd name="connsiteX143" fmla="*/ 82550 w 2952750"/>
              <a:gd name="connsiteY143" fmla="*/ 25400 h 2393950"/>
              <a:gd name="connsiteX144" fmla="*/ 25400 w 2952750"/>
              <a:gd name="connsiteY144" fmla="*/ 6350 h 2393950"/>
              <a:gd name="connsiteX145" fmla="*/ 0 w 2952750"/>
              <a:gd name="connsiteY145" fmla="*/ 6350 h 23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952750" h="2393950">
                <a:moveTo>
                  <a:pt x="1358900" y="114300"/>
                </a:moveTo>
                <a:cubicBezTo>
                  <a:pt x="1344083" y="112183"/>
                  <a:pt x="1329176" y="110627"/>
                  <a:pt x="1314450" y="107950"/>
                </a:cubicBezTo>
                <a:cubicBezTo>
                  <a:pt x="1305864" y="106389"/>
                  <a:pt x="1297441" y="103998"/>
                  <a:pt x="1289050" y="101600"/>
                </a:cubicBezTo>
                <a:cubicBezTo>
                  <a:pt x="1282614" y="99761"/>
                  <a:pt x="1276586" y="96447"/>
                  <a:pt x="1270000" y="95250"/>
                </a:cubicBezTo>
                <a:cubicBezTo>
                  <a:pt x="1219157" y="86006"/>
                  <a:pt x="1142038" y="84839"/>
                  <a:pt x="1098550" y="82550"/>
                </a:cubicBezTo>
                <a:cubicBezTo>
                  <a:pt x="992717" y="65617"/>
                  <a:pt x="885850" y="54207"/>
                  <a:pt x="781050" y="31750"/>
                </a:cubicBezTo>
                <a:cubicBezTo>
                  <a:pt x="766125" y="28552"/>
                  <a:pt x="757324" y="11484"/>
                  <a:pt x="742950" y="6350"/>
                </a:cubicBezTo>
                <a:cubicBezTo>
                  <a:pt x="726879" y="610"/>
                  <a:pt x="709083" y="2117"/>
                  <a:pt x="692150" y="0"/>
                </a:cubicBezTo>
                <a:cubicBezTo>
                  <a:pt x="664633" y="2117"/>
                  <a:pt x="636985" y="2927"/>
                  <a:pt x="609600" y="6350"/>
                </a:cubicBezTo>
                <a:cubicBezTo>
                  <a:pt x="602958" y="7180"/>
                  <a:pt x="597044" y="11077"/>
                  <a:pt x="590550" y="12700"/>
                </a:cubicBezTo>
                <a:cubicBezTo>
                  <a:pt x="580079" y="15318"/>
                  <a:pt x="569336" y="16709"/>
                  <a:pt x="558800" y="19050"/>
                </a:cubicBezTo>
                <a:cubicBezTo>
                  <a:pt x="534880" y="24366"/>
                  <a:pt x="535564" y="24679"/>
                  <a:pt x="514350" y="31750"/>
                </a:cubicBezTo>
                <a:cubicBezTo>
                  <a:pt x="438715" y="88476"/>
                  <a:pt x="534885" y="21483"/>
                  <a:pt x="463550" y="57150"/>
                </a:cubicBezTo>
                <a:cubicBezTo>
                  <a:pt x="376211" y="100819"/>
                  <a:pt x="459080" y="71340"/>
                  <a:pt x="406400" y="88900"/>
                </a:cubicBezTo>
                <a:cubicBezTo>
                  <a:pt x="389945" y="105355"/>
                  <a:pt x="361412" y="128077"/>
                  <a:pt x="349250" y="152400"/>
                </a:cubicBezTo>
                <a:cubicBezTo>
                  <a:pt x="341992" y="166915"/>
                  <a:pt x="340173" y="188709"/>
                  <a:pt x="336550" y="203200"/>
                </a:cubicBezTo>
                <a:cubicBezTo>
                  <a:pt x="334927" y="209694"/>
                  <a:pt x="332039" y="215814"/>
                  <a:pt x="330200" y="222250"/>
                </a:cubicBezTo>
                <a:cubicBezTo>
                  <a:pt x="327802" y="230641"/>
                  <a:pt x="326914" y="239478"/>
                  <a:pt x="323850" y="247650"/>
                </a:cubicBezTo>
                <a:cubicBezTo>
                  <a:pt x="317777" y="263845"/>
                  <a:pt x="300183" y="291328"/>
                  <a:pt x="292100" y="304800"/>
                </a:cubicBezTo>
                <a:cubicBezTo>
                  <a:pt x="289983" y="313267"/>
                  <a:pt x="287185" y="321592"/>
                  <a:pt x="285750" y="330200"/>
                </a:cubicBezTo>
                <a:cubicBezTo>
                  <a:pt x="282945" y="347033"/>
                  <a:pt x="282976" y="364314"/>
                  <a:pt x="279400" y="381000"/>
                </a:cubicBezTo>
                <a:cubicBezTo>
                  <a:pt x="269802" y="425790"/>
                  <a:pt x="265961" y="410182"/>
                  <a:pt x="254000" y="450850"/>
                </a:cubicBezTo>
                <a:cubicBezTo>
                  <a:pt x="246612" y="475968"/>
                  <a:pt x="239254" y="501225"/>
                  <a:pt x="234950" y="527050"/>
                </a:cubicBezTo>
                <a:cubicBezTo>
                  <a:pt x="232833" y="539750"/>
                  <a:pt x="230903" y="552482"/>
                  <a:pt x="228600" y="565150"/>
                </a:cubicBezTo>
                <a:cubicBezTo>
                  <a:pt x="226669" y="575769"/>
                  <a:pt x="223891" y="586233"/>
                  <a:pt x="222250" y="596900"/>
                </a:cubicBezTo>
                <a:cubicBezTo>
                  <a:pt x="219655" y="613767"/>
                  <a:pt x="220039" y="631144"/>
                  <a:pt x="215900" y="647700"/>
                </a:cubicBezTo>
                <a:cubicBezTo>
                  <a:pt x="211514" y="665245"/>
                  <a:pt x="203200" y="681567"/>
                  <a:pt x="196850" y="698500"/>
                </a:cubicBezTo>
                <a:cubicBezTo>
                  <a:pt x="182239" y="815391"/>
                  <a:pt x="193526" y="767283"/>
                  <a:pt x="171450" y="844550"/>
                </a:cubicBezTo>
                <a:cubicBezTo>
                  <a:pt x="169333" y="861483"/>
                  <a:pt x="166199" y="878320"/>
                  <a:pt x="165100" y="895350"/>
                </a:cubicBezTo>
                <a:cubicBezTo>
                  <a:pt x="150917" y="1115179"/>
                  <a:pt x="167278" y="973180"/>
                  <a:pt x="152400" y="1092200"/>
                </a:cubicBezTo>
                <a:cubicBezTo>
                  <a:pt x="148167" y="1162050"/>
                  <a:pt x="144570" y="1231942"/>
                  <a:pt x="139700" y="1301750"/>
                </a:cubicBezTo>
                <a:cubicBezTo>
                  <a:pt x="138219" y="1322971"/>
                  <a:pt x="136506" y="1344213"/>
                  <a:pt x="133350" y="1365250"/>
                </a:cubicBezTo>
                <a:cubicBezTo>
                  <a:pt x="130148" y="1386597"/>
                  <a:pt x="124883" y="1407583"/>
                  <a:pt x="120650" y="1428750"/>
                </a:cubicBezTo>
                <a:cubicBezTo>
                  <a:pt x="122767" y="1625600"/>
                  <a:pt x="122942" y="1822480"/>
                  <a:pt x="127000" y="2019300"/>
                </a:cubicBezTo>
                <a:cubicBezTo>
                  <a:pt x="127236" y="2030741"/>
                  <a:pt x="136525" y="2052107"/>
                  <a:pt x="139700" y="2063750"/>
                </a:cubicBezTo>
                <a:cubicBezTo>
                  <a:pt x="144293" y="2080589"/>
                  <a:pt x="148977" y="2097434"/>
                  <a:pt x="152400" y="2114550"/>
                </a:cubicBezTo>
                <a:cubicBezTo>
                  <a:pt x="154517" y="2125133"/>
                  <a:pt x="154876" y="2136226"/>
                  <a:pt x="158750" y="2146300"/>
                </a:cubicBezTo>
                <a:cubicBezTo>
                  <a:pt x="165546" y="2163970"/>
                  <a:pt x="170763" y="2183713"/>
                  <a:pt x="184150" y="2197100"/>
                </a:cubicBezTo>
                <a:cubicBezTo>
                  <a:pt x="199097" y="2212047"/>
                  <a:pt x="221046" y="2236486"/>
                  <a:pt x="241300" y="2241550"/>
                </a:cubicBezTo>
                <a:cubicBezTo>
                  <a:pt x="249767" y="2243667"/>
                  <a:pt x="258704" y="2244402"/>
                  <a:pt x="266700" y="2247900"/>
                </a:cubicBezTo>
                <a:cubicBezTo>
                  <a:pt x="291731" y="2258851"/>
                  <a:pt x="341164" y="2288397"/>
                  <a:pt x="374650" y="2298700"/>
                </a:cubicBezTo>
                <a:cubicBezTo>
                  <a:pt x="391333" y="2303833"/>
                  <a:pt x="408790" y="2306194"/>
                  <a:pt x="425450" y="2311400"/>
                </a:cubicBezTo>
                <a:cubicBezTo>
                  <a:pt x="442712" y="2316794"/>
                  <a:pt x="458705" y="2326064"/>
                  <a:pt x="476250" y="2330450"/>
                </a:cubicBezTo>
                <a:cubicBezTo>
                  <a:pt x="501232" y="2336695"/>
                  <a:pt x="528021" y="2335007"/>
                  <a:pt x="552450" y="2343150"/>
                </a:cubicBezTo>
                <a:cubicBezTo>
                  <a:pt x="558800" y="2345267"/>
                  <a:pt x="565064" y="2347661"/>
                  <a:pt x="571500" y="2349500"/>
                </a:cubicBezTo>
                <a:cubicBezTo>
                  <a:pt x="599908" y="2357617"/>
                  <a:pt x="632699" y="2362718"/>
                  <a:pt x="660400" y="2368550"/>
                </a:cubicBezTo>
                <a:cubicBezTo>
                  <a:pt x="679496" y="2372570"/>
                  <a:pt x="698274" y="2378206"/>
                  <a:pt x="717550" y="2381250"/>
                </a:cubicBezTo>
                <a:cubicBezTo>
                  <a:pt x="738562" y="2384568"/>
                  <a:pt x="759942" y="2384962"/>
                  <a:pt x="781050" y="2387600"/>
                </a:cubicBezTo>
                <a:cubicBezTo>
                  <a:pt x="793826" y="2389197"/>
                  <a:pt x="806450" y="2391833"/>
                  <a:pt x="819150" y="2393950"/>
                </a:cubicBezTo>
                <a:cubicBezTo>
                  <a:pt x="929217" y="2391833"/>
                  <a:pt x="1039373" y="2392524"/>
                  <a:pt x="1149350" y="2387600"/>
                </a:cubicBezTo>
                <a:cubicBezTo>
                  <a:pt x="1181349" y="2386167"/>
                  <a:pt x="1212701" y="2377800"/>
                  <a:pt x="1244600" y="2374900"/>
                </a:cubicBezTo>
                <a:cubicBezTo>
                  <a:pt x="1282602" y="2371445"/>
                  <a:pt x="1320800" y="2370667"/>
                  <a:pt x="1358900" y="2368550"/>
                </a:cubicBezTo>
                <a:cubicBezTo>
                  <a:pt x="1492728" y="2341784"/>
                  <a:pt x="1394988" y="2357671"/>
                  <a:pt x="1631950" y="2349500"/>
                </a:cubicBezTo>
                <a:lnTo>
                  <a:pt x="1790700" y="2343150"/>
                </a:lnTo>
                <a:cubicBezTo>
                  <a:pt x="1807633" y="2341033"/>
                  <a:pt x="1824667" y="2339605"/>
                  <a:pt x="1841500" y="2336800"/>
                </a:cubicBezTo>
                <a:cubicBezTo>
                  <a:pt x="1862792" y="2333251"/>
                  <a:pt x="1883503" y="2326054"/>
                  <a:pt x="1905000" y="2324100"/>
                </a:cubicBezTo>
                <a:cubicBezTo>
                  <a:pt x="1953529" y="2319688"/>
                  <a:pt x="2002367" y="2319867"/>
                  <a:pt x="2051050" y="2317750"/>
                </a:cubicBezTo>
                <a:cubicBezTo>
                  <a:pt x="2076450" y="2313517"/>
                  <a:pt x="2102268" y="2311295"/>
                  <a:pt x="2127250" y="2305050"/>
                </a:cubicBezTo>
                <a:cubicBezTo>
                  <a:pt x="2135717" y="2302933"/>
                  <a:pt x="2144259" y="2301098"/>
                  <a:pt x="2152650" y="2298700"/>
                </a:cubicBezTo>
                <a:cubicBezTo>
                  <a:pt x="2159086" y="2296861"/>
                  <a:pt x="2165242" y="2294111"/>
                  <a:pt x="2171700" y="2292350"/>
                </a:cubicBezTo>
                <a:cubicBezTo>
                  <a:pt x="2188539" y="2287757"/>
                  <a:pt x="2206888" y="2287456"/>
                  <a:pt x="2222500" y="2279650"/>
                </a:cubicBezTo>
                <a:cubicBezTo>
                  <a:pt x="2302892" y="2239454"/>
                  <a:pt x="2242882" y="2266466"/>
                  <a:pt x="2311400" y="2241550"/>
                </a:cubicBezTo>
                <a:cubicBezTo>
                  <a:pt x="2322112" y="2237655"/>
                  <a:pt x="2332153" y="2231849"/>
                  <a:pt x="2343150" y="2228850"/>
                </a:cubicBezTo>
                <a:cubicBezTo>
                  <a:pt x="2355572" y="2225462"/>
                  <a:pt x="2368550" y="2224617"/>
                  <a:pt x="2381250" y="2222500"/>
                </a:cubicBezTo>
                <a:cubicBezTo>
                  <a:pt x="2417034" y="2186716"/>
                  <a:pt x="2392268" y="2207466"/>
                  <a:pt x="2463800" y="2171700"/>
                </a:cubicBezTo>
                <a:cubicBezTo>
                  <a:pt x="2472267" y="2167467"/>
                  <a:pt x="2482507" y="2165693"/>
                  <a:pt x="2489200" y="2159000"/>
                </a:cubicBezTo>
                <a:cubicBezTo>
                  <a:pt x="2524898" y="2123302"/>
                  <a:pt x="2519086" y="2125007"/>
                  <a:pt x="2578100" y="2095500"/>
                </a:cubicBezTo>
                <a:cubicBezTo>
                  <a:pt x="2586567" y="2091267"/>
                  <a:pt x="2596174" y="2088794"/>
                  <a:pt x="2603500" y="2082800"/>
                </a:cubicBezTo>
                <a:cubicBezTo>
                  <a:pt x="2713162" y="1993076"/>
                  <a:pt x="2608729" y="2064497"/>
                  <a:pt x="2667000" y="2025650"/>
                </a:cubicBezTo>
                <a:cubicBezTo>
                  <a:pt x="2697942" y="1979238"/>
                  <a:pt x="2660174" y="2037596"/>
                  <a:pt x="2692400" y="1981200"/>
                </a:cubicBezTo>
                <a:cubicBezTo>
                  <a:pt x="2696186" y="1974574"/>
                  <a:pt x="2701687" y="1968976"/>
                  <a:pt x="2705100" y="1962150"/>
                </a:cubicBezTo>
                <a:cubicBezTo>
                  <a:pt x="2731390" y="1909570"/>
                  <a:pt x="2687754" y="1978645"/>
                  <a:pt x="2724150" y="1924050"/>
                </a:cubicBezTo>
                <a:cubicBezTo>
                  <a:pt x="2726267" y="1915583"/>
                  <a:pt x="2727062" y="1906672"/>
                  <a:pt x="2730500" y="1898650"/>
                </a:cubicBezTo>
                <a:cubicBezTo>
                  <a:pt x="2734164" y="1890101"/>
                  <a:pt x="2759293" y="1858931"/>
                  <a:pt x="2762250" y="1854200"/>
                </a:cubicBezTo>
                <a:cubicBezTo>
                  <a:pt x="2767267" y="1846173"/>
                  <a:pt x="2770254" y="1837019"/>
                  <a:pt x="2774950" y="1828800"/>
                </a:cubicBezTo>
                <a:cubicBezTo>
                  <a:pt x="2778736" y="1822174"/>
                  <a:pt x="2784237" y="1816576"/>
                  <a:pt x="2787650" y="1809750"/>
                </a:cubicBezTo>
                <a:cubicBezTo>
                  <a:pt x="2799270" y="1786510"/>
                  <a:pt x="2790595" y="1781866"/>
                  <a:pt x="2800350" y="1752600"/>
                </a:cubicBezTo>
                <a:cubicBezTo>
                  <a:pt x="2802763" y="1745360"/>
                  <a:pt x="2809264" y="1740176"/>
                  <a:pt x="2813050" y="1733550"/>
                </a:cubicBezTo>
                <a:cubicBezTo>
                  <a:pt x="2845276" y="1677154"/>
                  <a:pt x="2807508" y="1735512"/>
                  <a:pt x="2838450" y="1689100"/>
                </a:cubicBezTo>
                <a:cubicBezTo>
                  <a:pt x="2840567" y="1680633"/>
                  <a:pt x="2841559" y="1671803"/>
                  <a:pt x="2844800" y="1663700"/>
                </a:cubicBezTo>
                <a:cubicBezTo>
                  <a:pt x="2850073" y="1650517"/>
                  <a:pt x="2859949" y="1639253"/>
                  <a:pt x="2863850" y="1625600"/>
                </a:cubicBezTo>
                <a:cubicBezTo>
                  <a:pt x="2868538" y="1609191"/>
                  <a:pt x="2867395" y="1591633"/>
                  <a:pt x="2870200" y="1574800"/>
                </a:cubicBezTo>
                <a:cubicBezTo>
                  <a:pt x="2874733" y="1547604"/>
                  <a:pt x="2876429" y="1554077"/>
                  <a:pt x="2882900" y="1530350"/>
                </a:cubicBezTo>
                <a:cubicBezTo>
                  <a:pt x="2887493" y="1513511"/>
                  <a:pt x="2892731" y="1496767"/>
                  <a:pt x="2895600" y="1479550"/>
                </a:cubicBezTo>
                <a:cubicBezTo>
                  <a:pt x="2903050" y="1434848"/>
                  <a:pt x="2897879" y="1453664"/>
                  <a:pt x="2908300" y="1422400"/>
                </a:cubicBezTo>
                <a:cubicBezTo>
                  <a:pt x="2910417" y="1405467"/>
                  <a:pt x="2911074" y="1388286"/>
                  <a:pt x="2914650" y="1371600"/>
                </a:cubicBezTo>
                <a:cubicBezTo>
                  <a:pt x="2935385" y="1274836"/>
                  <a:pt x="2921765" y="1396466"/>
                  <a:pt x="2933700" y="1289050"/>
                </a:cubicBezTo>
                <a:cubicBezTo>
                  <a:pt x="2936282" y="1265814"/>
                  <a:pt x="2936404" y="1242293"/>
                  <a:pt x="2940050" y="1219200"/>
                </a:cubicBezTo>
                <a:cubicBezTo>
                  <a:pt x="2942772" y="1201959"/>
                  <a:pt x="2952750" y="1168400"/>
                  <a:pt x="2952750" y="1168400"/>
                </a:cubicBezTo>
                <a:cubicBezTo>
                  <a:pt x="2950633" y="1153583"/>
                  <a:pt x="2949335" y="1138626"/>
                  <a:pt x="2946400" y="1123950"/>
                </a:cubicBezTo>
                <a:cubicBezTo>
                  <a:pt x="2945087" y="1117386"/>
                  <a:pt x="2942687" y="1111052"/>
                  <a:pt x="2940050" y="1104900"/>
                </a:cubicBezTo>
                <a:cubicBezTo>
                  <a:pt x="2930793" y="1083299"/>
                  <a:pt x="2926968" y="1074969"/>
                  <a:pt x="2908300" y="1060450"/>
                </a:cubicBezTo>
                <a:cubicBezTo>
                  <a:pt x="2896252" y="1051079"/>
                  <a:pt x="2884680" y="1039877"/>
                  <a:pt x="2870200" y="1035050"/>
                </a:cubicBezTo>
                <a:lnTo>
                  <a:pt x="2851150" y="1028700"/>
                </a:lnTo>
                <a:cubicBezTo>
                  <a:pt x="2844800" y="1022350"/>
                  <a:pt x="2838999" y="1015399"/>
                  <a:pt x="2832100" y="1009650"/>
                </a:cubicBezTo>
                <a:cubicBezTo>
                  <a:pt x="2826237" y="1004764"/>
                  <a:pt x="2818446" y="1002346"/>
                  <a:pt x="2813050" y="996950"/>
                </a:cubicBezTo>
                <a:cubicBezTo>
                  <a:pt x="2770717" y="954617"/>
                  <a:pt x="2832100" y="999067"/>
                  <a:pt x="2781300" y="965200"/>
                </a:cubicBezTo>
                <a:cubicBezTo>
                  <a:pt x="2777067" y="958850"/>
                  <a:pt x="2773486" y="952013"/>
                  <a:pt x="2768600" y="946150"/>
                </a:cubicBezTo>
                <a:cubicBezTo>
                  <a:pt x="2751045" y="925084"/>
                  <a:pt x="2748674" y="931699"/>
                  <a:pt x="2736850" y="908050"/>
                </a:cubicBezTo>
                <a:cubicBezTo>
                  <a:pt x="2733857" y="902063"/>
                  <a:pt x="2733493" y="894987"/>
                  <a:pt x="2730500" y="889000"/>
                </a:cubicBezTo>
                <a:cubicBezTo>
                  <a:pt x="2724826" y="877651"/>
                  <a:pt x="2696739" y="842205"/>
                  <a:pt x="2692400" y="838200"/>
                </a:cubicBezTo>
                <a:cubicBezTo>
                  <a:pt x="2674666" y="821831"/>
                  <a:pt x="2655715" y="806541"/>
                  <a:pt x="2635250" y="793750"/>
                </a:cubicBezTo>
                <a:cubicBezTo>
                  <a:pt x="2618317" y="783167"/>
                  <a:pt x="2599694" y="774899"/>
                  <a:pt x="2584450" y="762000"/>
                </a:cubicBezTo>
                <a:cubicBezTo>
                  <a:pt x="2556933" y="738717"/>
                  <a:pt x="2532809" y="710695"/>
                  <a:pt x="2501900" y="692150"/>
                </a:cubicBezTo>
                <a:cubicBezTo>
                  <a:pt x="2441740" y="656054"/>
                  <a:pt x="2481189" y="678620"/>
                  <a:pt x="2381250" y="628650"/>
                </a:cubicBezTo>
                <a:lnTo>
                  <a:pt x="2279650" y="577850"/>
                </a:lnTo>
                <a:cubicBezTo>
                  <a:pt x="2266950" y="571500"/>
                  <a:pt x="2253726" y="566105"/>
                  <a:pt x="2241550" y="558800"/>
                </a:cubicBezTo>
                <a:cubicBezTo>
                  <a:pt x="2230967" y="552450"/>
                  <a:pt x="2221036" y="544857"/>
                  <a:pt x="2209800" y="539750"/>
                </a:cubicBezTo>
                <a:cubicBezTo>
                  <a:pt x="2197613" y="534210"/>
                  <a:pt x="2183887" y="532590"/>
                  <a:pt x="2171700" y="527050"/>
                </a:cubicBezTo>
                <a:cubicBezTo>
                  <a:pt x="2015536" y="456066"/>
                  <a:pt x="2121079" y="493243"/>
                  <a:pt x="2032000" y="463550"/>
                </a:cubicBezTo>
                <a:cubicBezTo>
                  <a:pt x="2025650" y="457200"/>
                  <a:pt x="2020258" y="449720"/>
                  <a:pt x="2012950" y="444500"/>
                </a:cubicBezTo>
                <a:cubicBezTo>
                  <a:pt x="1991890" y="429457"/>
                  <a:pt x="1989228" y="434334"/>
                  <a:pt x="1968500" y="425450"/>
                </a:cubicBezTo>
                <a:cubicBezTo>
                  <a:pt x="1922492" y="405732"/>
                  <a:pt x="1964872" y="417104"/>
                  <a:pt x="1911350" y="406400"/>
                </a:cubicBezTo>
                <a:cubicBezTo>
                  <a:pt x="1898650" y="400050"/>
                  <a:pt x="1886433" y="392623"/>
                  <a:pt x="1873250" y="387350"/>
                </a:cubicBezTo>
                <a:cubicBezTo>
                  <a:pt x="1848502" y="377451"/>
                  <a:pt x="1794033" y="376108"/>
                  <a:pt x="1778000" y="374650"/>
                </a:cubicBezTo>
                <a:cubicBezTo>
                  <a:pt x="1769533" y="372533"/>
                  <a:pt x="1760772" y="371364"/>
                  <a:pt x="1752600" y="368300"/>
                </a:cubicBezTo>
                <a:cubicBezTo>
                  <a:pt x="1743737" y="364976"/>
                  <a:pt x="1735989" y="359116"/>
                  <a:pt x="1727200" y="355600"/>
                </a:cubicBezTo>
                <a:cubicBezTo>
                  <a:pt x="1714771" y="350628"/>
                  <a:pt x="1701800" y="347133"/>
                  <a:pt x="1689100" y="342900"/>
                </a:cubicBezTo>
                <a:cubicBezTo>
                  <a:pt x="1682750" y="340783"/>
                  <a:pt x="1676652" y="337650"/>
                  <a:pt x="1670050" y="336550"/>
                </a:cubicBezTo>
                <a:cubicBezTo>
                  <a:pt x="1644650" y="332317"/>
                  <a:pt x="1619342" y="327492"/>
                  <a:pt x="1593850" y="323850"/>
                </a:cubicBezTo>
                <a:cubicBezTo>
                  <a:pt x="1579033" y="321733"/>
                  <a:pt x="1564076" y="320435"/>
                  <a:pt x="1549400" y="317500"/>
                </a:cubicBezTo>
                <a:cubicBezTo>
                  <a:pt x="1532284" y="314077"/>
                  <a:pt x="1515533" y="309033"/>
                  <a:pt x="1498600" y="304800"/>
                </a:cubicBezTo>
                <a:cubicBezTo>
                  <a:pt x="1490133" y="302683"/>
                  <a:pt x="1481758" y="300162"/>
                  <a:pt x="1473200" y="298450"/>
                </a:cubicBezTo>
                <a:lnTo>
                  <a:pt x="1441450" y="292100"/>
                </a:lnTo>
                <a:cubicBezTo>
                  <a:pt x="1428782" y="289797"/>
                  <a:pt x="1415841" y="288873"/>
                  <a:pt x="1403350" y="285750"/>
                </a:cubicBezTo>
                <a:cubicBezTo>
                  <a:pt x="1390363" y="282503"/>
                  <a:pt x="1378237" y="276297"/>
                  <a:pt x="1365250" y="273050"/>
                </a:cubicBezTo>
                <a:cubicBezTo>
                  <a:pt x="1331666" y="264654"/>
                  <a:pt x="1289897" y="264602"/>
                  <a:pt x="1257300" y="260350"/>
                </a:cubicBezTo>
                <a:cubicBezTo>
                  <a:pt x="1231766" y="257019"/>
                  <a:pt x="1206500" y="251883"/>
                  <a:pt x="1181100" y="247650"/>
                </a:cubicBezTo>
                <a:cubicBezTo>
                  <a:pt x="1168400" y="245533"/>
                  <a:pt x="1155214" y="245371"/>
                  <a:pt x="1143000" y="241300"/>
                </a:cubicBezTo>
                <a:cubicBezTo>
                  <a:pt x="1130300" y="237067"/>
                  <a:pt x="1117815" y="232122"/>
                  <a:pt x="1104900" y="228600"/>
                </a:cubicBezTo>
                <a:cubicBezTo>
                  <a:pt x="1081577" y="222239"/>
                  <a:pt x="1044077" y="218314"/>
                  <a:pt x="1022350" y="215900"/>
                </a:cubicBezTo>
                <a:cubicBezTo>
                  <a:pt x="1001208" y="213551"/>
                  <a:pt x="980017" y="211667"/>
                  <a:pt x="958850" y="209550"/>
                </a:cubicBezTo>
                <a:cubicBezTo>
                  <a:pt x="897430" y="192002"/>
                  <a:pt x="844407" y="174700"/>
                  <a:pt x="781050" y="165100"/>
                </a:cubicBezTo>
                <a:cubicBezTo>
                  <a:pt x="741067" y="159042"/>
                  <a:pt x="660400" y="152400"/>
                  <a:pt x="660400" y="152400"/>
                </a:cubicBezTo>
                <a:cubicBezTo>
                  <a:pt x="647700" y="148167"/>
                  <a:pt x="635287" y="142947"/>
                  <a:pt x="622300" y="139700"/>
                </a:cubicBezTo>
                <a:cubicBezTo>
                  <a:pt x="600586" y="134271"/>
                  <a:pt x="552947" y="130007"/>
                  <a:pt x="533400" y="127000"/>
                </a:cubicBezTo>
                <a:cubicBezTo>
                  <a:pt x="522733" y="125359"/>
                  <a:pt x="512279" y="122526"/>
                  <a:pt x="501650" y="120650"/>
                </a:cubicBezTo>
                <a:lnTo>
                  <a:pt x="425450" y="107950"/>
                </a:lnTo>
                <a:cubicBezTo>
                  <a:pt x="412750" y="105833"/>
                  <a:pt x="399564" y="105671"/>
                  <a:pt x="387350" y="101600"/>
                </a:cubicBezTo>
                <a:cubicBezTo>
                  <a:pt x="369194" y="95548"/>
                  <a:pt x="362834" y="92887"/>
                  <a:pt x="342900" y="88900"/>
                </a:cubicBezTo>
                <a:cubicBezTo>
                  <a:pt x="311680" y="82656"/>
                  <a:pt x="306792" y="84628"/>
                  <a:pt x="279400" y="76200"/>
                </a:cubicBezTo>
                <a:cubicBezTo>
                  <a:pt x="197424" y="50977"/>
                  <a:pt x="250144" y="61799"/>
                  <a:pt x="184150" y="50800"/>
                </a:cubicBezTo>
                <a:cubicBezTo>
                  <a:pt x="177800" y="46567"/>
                  <a:pt x="172246" y="40780"/>
                  <a:pt x="165100" y="38100"/>
                </a:cubicBezTo>
                <a:cubicBezTo>
                  <a:pt x="150555" y="32646"/>
                  <a:pt x="90398" y="26381"/>
                  <a:pt x="82550" y="25400"/>
                </a:cubicBezTo>
                <a:cubicBezTo>
                  <a:pt x="64341" y="18117"/>
                  <a:pt x="45286" y="8836"/>
                  <a:pt x="25400" y="6350"/>
                </a:cubicBezTo>
                <a:cubicBezTo>
                  <a:pt x="16999" y="5300"/>
                  <a:pt x="8467" y="6350"/>
                  <a:pt x="0" y="6350"/>
                </a:cubicBezTo>
              </a:path>
            </a:pathLst>
          </a:custGeom>
          <a:noFill/>
          <a:ln w="1174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740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450894-D261-8A48-B8E4-4C0BF7BF391E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F89360-5C92-DB43-9F4B-27A3DE5C5FDB}"/>
              </a:ext>
            </a:extLst>
          </p:cNvPr>
          <p:cNvSpPr/>
          <p:nvPr/>
        </p:nvSpPr>
        <p:spPr>
          <a:xfrm>
            <a:off x="2953771" y="320387"/>
            <a:ext cx="611738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How do you determine if</a:t>
            </a:r>
          </a:p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 Perceptron has learned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the input/output relationship?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A5BEC7FA-0E82-1546-B6FC-7AB96B452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864549"/>
              </p:ext>
            </p:extLst>
          </p:nvPr>
        </p:nvGraphicFramePr>
        <p:xfrm>
          <a:off x="246262" y="3452706"/>
          <a:ext cx="7076163" cy="215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8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7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dirty="0">
                          <a:latin typeface="Arial"/>
                          <a:cs typeface="Arial"/>
                        </a:rPr>
                        <a:t>x1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nl-NL" sz="1400" b="1" spc="-30" dirty="0">
                          <a:latin typeface="Arial"/>
                          <a:cs typeface="Arial"/>
                        </a:rPr>
                        <a:t>x2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AND y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lang="nl-NL"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 b="1" dirty="0">
                        <a:solidFill>
                          <a:srgbClr val="C0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 b="1" dirty="0">
                        <a:solidFill>
                          <a:srgbClr val="C00000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lang="nl-NL" sz="14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 b="1" dirty="0">
                        <a:solidFill>
                          <a:schemeClr val="accent3">
                            <a:lumMod val="7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object 3">
            <a:extLst>
              <a:ext uri="{FF2B5EF4-FFF2-40B4-BE49-F238E27FC236}">
                <a16:creationId xmlns:a16="http://schemas.microsoft.com/office/drawing/2014/main" id="{D5E32A5F-C408-5345-886C-C9296B08158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75" y="2380323"/>
            <a:ext cx="4475963" cy="36555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04C9D5-8681-134C-BE4A-53A2CC138FC6}"/>
              </a:ext>
            </a:extLst>
          </p:cNvPr>
          <p:cNvSpPr/>
          <p:nvPr/>
        </p:nvSpPr>
        <p:spPr>
          <a:xfrm>
            <a:off x="5353628" y="2640612"/>
            <a:ext cx="1529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spc="-5" dirty="0">
                <a:solidFill>
                  <a:srgbClr val="0000FF"/>
                </a:solidFill>
                <a:cs typeface="Arial"/>
              </a:rPr>
              <a:t>Target label  [TEACHER]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1718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4847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ANSWERS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4532B-4E5B-1C4A-BB9E-7076484E10A9}"/>
              </a:ext>
            </a:extLst>
          </p:cNvPr>
          <p:cNvSpPr/>
          <p:nvPr/>
        </p:nvSpPr>
        <p:spPr>
          <a:xfrm>
            <a:off x="2287906" y="331341"/>
            <a:ext cx="87767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Evidence of learning through training of the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Coded Python Perceptron class object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                  </a:t>
            </a:r>
            <a:r>
              <a:rPr lang="en-US" sz="3200" b="1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Input (x) | Output (y) Space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A43CD-C931-8A40-8F0A-3C67AAE6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8" y="2070100"/>
            <a:ext cx="2997121" cy="4730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FF0F32-9601-5944-849C-CAC9BDB6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2070100"/>
            <a:ext cx="3424836" cy="22225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B99B61C-EEC3-D644-A22E-83A71AC46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521" y="4662009"/>
            <a:ext cx="5512130" cy="18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ED2E4E-957C-1E4F-85A0-3702E9C6B44D}"/>
                  </a:ext>
                </a:extLst>
              </p:cNvPr>
              <p:cNvSpPr txBox="1"/>
              <p:nvPr/>
            </p:nvSpPr>
            <p:spPr>
              <a:xfrm>
                <a:off x="8354944" y="2195991"/>
                <a:ext cx="2521652" cy="15967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nl-N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N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nl-NL" sz="2800" b="0" i="1" baseline="-25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N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nl-NL" sz="2800" b="0" i="1" baseline="-25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nl-N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nl-N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NL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N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nl-NL" sz="2800" b="0" i="1" baseline="-25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nl-NL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nl-NL" sz="2800" b="0" i="1" baseline="-250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nl-NL" sz="2800" b="0" i="1" baseline="-250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endParaRPr lang="nl-NL" sz="2800" b="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r>
                  <a:rPr lang="nl-NL" sz="2800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Y=m*</a:t>
                </a:r>
                <a:r>
                  <a:rPr lang="nl-NL" sz="2800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x+c</a:t>
                </a:r>
                <a14:m>
                  <m:oMath xmlns:m="http://schemas.openxmlformats.org/officeDocument/2006/math">
                    <m:r>
                      <a:rPr lang="nl-NL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ED2E4E-957C-1E4F-85A0-3702E9C6B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44" y="2195991"/>
                <a:ext cx="2521652" cy="1596719"/>
              </a:xfrm>
              <a:prstGeom prst="rect">
                <a:avLst/>
              </a:prstGeom>
              <a:blipFill>
                <a:blip r:embed="rId5"/>
                <a:stretch>
                  <a:fillRect l="-9045" r="-1005" b="-1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1580BF4-813D-244D-8109-F42FD70169BE}"/>
              </a:ext>
            </a:extLst>
          </p:cNvPr>
          <p:cNvSpPr/>
          <p:nvPr/>
        </p:nvSpPr>
        <p:spPr>
          <a:xfrm>
            <a:off x="4845050" y="4718050"/>
            <a:ext cx="5149850" cy="67945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451D6D-A35E-5E4F-8D31-907916196D62}"/>
              </a:ext>
            </a:extLst>
          </p:cNvPr>
          <p:cNvSpPr/>
          <p:nvPr/>
        </p:nvSpPr>
        <p:spPr>
          <a:xfrm>
            <a:off x="4914900" y="5766909"/>
            <a:ext cx="5080000" cy="622300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709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E5367D46-757B-4849-B0D0-0FC73554C33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9851" y="1293679"/>
            <a:ext cx="2935740" cy="2858112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F25E1363-0203-9746-B416-01C3B077AE0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4331" y="1293679"/>
            <a:ext cx="2935740" cy="28581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BF9209-4268-1048-B217-DB9CAC612BEB}"/>
              </a:ext>
            </a:extLst>
          </p:cNvPr>
          <p:cNvSpPr/>
          <p:nvPr/>
        </p:nvSpPr>
        <p:spPr>
          <a:xfrm>
            <a:off x="3589656" y="271025"/>
            <a:ext cx="5868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b="1" kern="0" dirty="0">
                <a:solidFill>
                  <a:srgbClr val="00206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Input (x) | Output (y) Space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9E81C74-35D5-1847-94BA-3D2C8605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071" y="4465159"/>
            <a:ext cx="5512130" cy="18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BD6EC3-9815-6A45-90AE-20A9A245E3DD}"/>
              </a:ext>
            </a:extLst>
          </p:cNvPr>
          <p:cNvSpPr/>
          <p:nvPr/>
        </p:nvSpPr>
        <p:spPr>
          <a:xfrm>
            <a:off x="3657600" y="4521200"/>
            <a:ext cx="5149850" cy="679450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DBDEC-DF8E-8F4D-94F2-458C59F083D6}"/>
              </a:ext>
            </a:extLst>
          </p:cNvPr>
          <p:cNvSpPr/>
          <p:nvPr/>
        </p:nvSpPr>
        <p:spPr>
          <a:xfrm>
            <a:off x="3727450" y="5570059"/>
            <a:ext cx="5080000" cy="622300"/>
          </a:xfrm>
          <a:prstGeom prst="rect">
            <a:avLst/>
          </a:pr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0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2848A-FB72-EA4B-B03E-D40258B0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3" y="629392"/>
            <a:ext cx="5539342" cy="5756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6B9452-41FE-4B48-8625-4CD7ACAFCA70}"/>
              </a:ext>
            </a:extLst>
          </p:cNvPr>
          <p:cNvSpPr/>
          <p:nvPr/>
        </p:nvSpPr>
        <p:spPr>
          <a:xfrm>
            <a:off x="6337467" y="1146886"/>
            <a:ext cx="521761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 PERCEPTRON  MODEL code</a:t>
            </a:r>
          </a:p>
          <a:p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input &amp;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ouput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the weights initialized?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How is the Forward computation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To Do: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Change the code as to print 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Interation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number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Bach number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Error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And weights</a:t>
            </a:r>
          </a:p>
        </p:txBody>
      </p:sp>
    </p:spTree>
    <p:extLst>
      <p:ext uri="{BB962C8B-B14F-4D97-AF65-F5344CB8AC3E}">
        <p14:creationId xmlns:p14="http://schemas.microsoft.com/office/powerpoint/2010/main" val="121550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CAE4DA3A-783C-1B45-9C29-F67DBA3B49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0700" y="1948932"/>
            <a:ext cx="3809999" cy="3809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18F5AB-601E-BF46-9E8F-6EC5EBD75C1B}"/>
              </a:ext>
            </a:extLst>
          </p:cNvPr>
          <p:cNvSpPr/>
          <p:nvPr/>
        </p:nvSpPr>
        <p:spPr>
          <a:xfrm>
            <a:off x="2253082" y="216419"/>
            <a:ext cx="736451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Code Python Perceptron class object</a:t>
            </a:r>
          </a:p>
          <a:p>
            <a:pPr defTabSz="1219170"/>
            <a:r>
              <a:rPr lang="en-US" sz="3200" kern="0" dirty="0">
                <a:solidFill>
                  <a:srgbClr val="0070C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for XOR PROBLEM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5CF761C-3523-A244-AC32-53536F506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01" y="2397035"/>
            <a:ext cx="3233200" cy="29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863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252452" y="204409"/>
            <a:ext cx="5064207" cy="1898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{04} </a:t>
            </a:r>
          </a:p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Do it Yourself</a:t>
            </a:r>
          </a:p>
        </p:txBody>
      </p:sp>
      <p:pic>
        <p:nvPicPr>
          <p:cNvPr id="4" name="Picture 3" descr="A close up of a mask&#10;&#10;Description automatically generated">
            <a:extLst>
              <a:ext uri="{FF2B5EF4-FFF2-40B4-BE49-F238E27FC236}">
                <a16:creationId xmlns:a16="http://schemas.microsoft.com/office/drawing/2014/main" id="{9E0A9C0D-CCE0-324A-89C9-E86537E9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350" y="2341365"/>
            <a:ext cx="3645467" cy="36394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38DEBA-76BB-7B41-88B1-35C5775FE279}"/>
              </a:ext>
            </a:extLst>
          </p:cNvPr>
          <p:cNvSpPr/>
          <p:nvPr/>
        </p:nvSpPr>
        <p:spPr>
          <a:xfrm>
            <a:off x="330366" y="2391486"/>
            <a:ext cx="76515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WhatDoWeDoAllDay" panose="02000500000000000000" pitchFamily="2" charset="77"/>
              </a:rPr>
              <a:t>Write  code in </a:t>
            </a:r>
            <a:r>
              <a:rPr lang="en-GB" sz="2000" dirty="0" err="1">
                <a:latin typeface="WhatDoWeDoAllDay" panose="02000500000000000000" pitchFamily="2" charset="77"/>
              </a:rPr>
              <a:t>Pyton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</a:p>
          <a:p>
            <a:r>
              <a:rPr lang="en-GB" sz="2000" dirty="0">
                <a:latin typeface="WhatDoWeDoAllDay" panose="02000500000000000000" pitchFamily="2" charset="77"/>
              </a:rPr>
              <a:t>that solves the XOR problem based</a:t>
            </a:r>
          </a:p>
          <a:p>
            <a:r>
              <a:rPr lang="en-GB" sz="2000" dirty="0">
                <a:latin typeface="WhatDoWeDoAllDay" panose="02000500000000000000" pitchFamily="2" charset="77"/>
              </a:rPr>
              <a:t>on the perceptron neural network architecture using the BACKPROPAGATION learning rule algorithm.</a:t>
            </a:r>
          </a:p>
          <a:p>
            <a:endParaRPr lang="en-GB" sz="2000" dirty="0">
              <a:effectLst/>
              <a:latin typeface="WhatDoWeDoAllDay" panose="02000500000000000000" pitchFamily="2" charset="77"/>
            </a:endParaRPr>
          </a:p>
          <a:p>
            <a:r>
              <a:rPr lang="en-GB" sz="2000" dirty="0">
                <a:latin typeface="WhatDoWeDoAllDay" panose="02000500000000000000" pitchFamily="2" charset="77"/>
              </a:rPr>
              <a:t>Use the description of </a:t>
            </a:r>
            <a:r>
              <a:rPr lang="en-GB" sz="2000" dirty="0">
                <a:solidFill>
                  <a:srgbClr val="FF0000"/>
                </a:solidFill>
                <a:latin typeface="WhatDoWeDoAllDay" panose="02000500000000000000" pitchFamily="2" charset="77"/>
              </a:rPr>
              <a:t>Backpropagation</a:t>
            </a:r>
            <a:r>
              <a:rPr lang="en-GB" sz="2000" dirty="0">
                <a:latin typeface="WhatDoWeDoAllDay" panose="02000500000000000000" pitchFamily="2" charset="77"/>
              </a:rPr>
              <a:t> as specified in:</a:t>
            </a:r>
          </a:p>
          <a:p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effectLst/>
              <a:latin typeface="WhatDoWeDoAllDay" panose="02000500000000000000" pitchFamily="2" charset="77"/>
            </a:endParaRPr>
          </a:p>
        </p:txBody>
      </p:sp>
      <p:pic>
        <p:nvPicPr>
          <p:cNvPr id="6" name="Picture 2" descr="Buy Neural Networks: Algorithms, Applications and Programming Techniques  (Computation and Neural Systems Series) Book Online at Low Prices in India  | Neural Networks: Algorithms, Applications and Programming Techniques  (Computation and Neural Systems">
            <a:extLst>
              <a:ext uri="{FF2B5EF4-FFF2-40B4-BE49-F238E27FC236}">
                <a16:creationId xmlns:a16="http://schemas.microsoft.com/office/drawing/2014/main" id="{90164D8F-06FC-604C-82E2-57E8B3C3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8" y="4576613"/>
            <a:ext cx="1305687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25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0" y="-62349"/>
            <a:ext cx="5064207" cy="1898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{04} </a:t>
            </a:r>
          </a:p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Do it Yourself</a:t>
            </a:r>
          </a:p>
        </p:txBody>
      </p:sp>
      <p:pic>
        <p:nvPicPr>
          <p:cNvPr id="4" name="Picture 3" descr="A close up of a mask&#10;&#10;Description automatically generated">
            <a:extLst>
              <a:ext uri="{FF2B5EF4-FFF2-40B4-BE49-F238E27FC236}">
                <a16:creationId xmlns:a16="http://schemas.microsoft.com/office/drawing/2014/main" id="{9E0A9C0D-CCE0-324A-89C9-E86537E9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150" y="1260039"/>
            <a:ext cx="3645467" cy="36394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38DEBA-76BB-7B41-88B1-35C5775FE279}"/>
              </a:ext>
            </a:extLst>
          </p:cNvPr>
          <p:cNvSpPr/>
          <p:nvPr/>
        </p:nvSpPr>
        <p:spPr>
          <a:xfrm>
            <a:off x="335001" y="1841242"/>
            <a:ext cx="111882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WhatDoWeDoAllDay" panose="02000500000000000000" pitchFamily="2" charset="77"/>
              </a:rPr>
              <a:t>Use </a:t>
            </a:r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input &amp;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ouput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Where are the weights + biases  initialized?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What type of  Activation function must be used.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How is the Forward computation specified?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How is Backward adaptation specified  (BACKPROPAGATION)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Demonstate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that your network learns and has solved the XOR input-output relationship.</a:t>
            </a: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994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7170" name="Picture 2" descr="Buy Neural Networks: Algorithms, Applications and Programming Techniques  (Computation and Neural Systems Series) Book Online at Low Prices in India  | Neural Networks: Algorithms, Applications and Programming Techniques  (Computation and Neural Systems">
            <a:extLst>
              <a:ext uri="{FF2B5EF4-FFF2-40B4-BE49-F238E27FC236}">
                <a16:creationId xmlns:a16="http://schemas.microsoft.com/office/drawing/2014/main" id="{1DA34466-C267-8F43-BE6C-692B39023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8" y="413553"/>
            <a:ext cx="1989201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A408C-1ADF-3C4B-908A-4A8C8B6CA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060" y="901700"/>
            <a:ext cx="3323847" cy="546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33FA0-9C09-7A41-8621-A9A8D4A23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017" y="563413"/>
            <a:ext cx="3700983" cy="59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60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pic>
        <p:nvPicPr>
          <p:cNvPr id="7170" name="Picture 2" descr="Buy Neural Networks: Algorithms, Applications and Programming Techniques  (Computation and Neural Systems Series) Book Online at Low Prices in India  | Neural Networks: Algorithms, Applications and Programming Techniques  (Computation and Neural Systems">
            <a:extLst>
              <a:ext uri="{FF2B5EF4-FFF2-40B4-BE49-F238E27FC236}">
                <a16:creationId xmlns:a16="http://schemas.microsoft.com/office/drawing/2014/main" id="{1DA34466-C267-8F43-BE6C-692B39023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78" y="563413"/>
            <a:ext cx="1305687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B8F07B-D0C9-2B4E-BDB9-C56E7C41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683" y="413553"/>
            <a:ext cx="3570317" cy="6089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E89CB-2B4A-4649-9BB4-B021B2BAA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34" y="370328"/>
            <a:ext cx="3769815" cy="62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3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9AF0A8-1003-2E4B-8906-2EF13AEDF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99" r="56723"/>
          <a:stretch/>
        </p:blipFill>
        <p:spPr>
          <a:xfrm>
            <a:off x="3064442" y="2028575"/>
            <a:ext cx="5870008" cy="45657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132317-3157-F240-B81B-2C92DE0BFEC3}"/>
              </a:ext>
            </a:extLst>
          </p:cNvPr>
          <p:cNvSpPr/>
          <p:nvPr/>
        </p:nvSpPr>
        <p:spPr>
          <a:xfrm>
            <a:off x="2100682" y="413553"/>
            <a:ext cx="83150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Code Python Perceptron class object</a:t>
            </a:r>
          </a:p>
          <a:p>
            <a:pPr defTabSz="1219170"/>
            <a:r>
              <a:rPr lang="en-US" sz="3200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for XOR PROBLEM requires hidden layer</a:t>
            </a:r>
          </a:p>
        </p:txBody>
      </p:sp>
    </p:spTree>
    <p:extLst>
      <p:ext uri="{BB962C8B-B14F-4D97-AF65-F5344CB8AC3E}">
        <p14:creationId xmlns:p14="http://schemas.microsoft.com/office/powerpoint/2010/main" val="191736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000" y="2765426"/>
            <a:ext cx="6667499" cy="3524249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2B3E29A0-AA73-3444-BDE3-0E04E6F51E51}"/>
              </a:ext>
            </a:extLst>
          </p:cNvPr>
          <p:cNvSpPr txBox="1">
            <a:spLocks/>
          </p:cNvSpPr>
          <p:nvPr/>
        </p:nvSpPr>
        <p:spPr>
          <a:xfrm>
            <a:off x="2674111" y="399808"/>
            <a:ext cx="7613714" cy="2037353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lang="en-GB" spc="-18" dirty="0"/>
              <a:t>Lecture 04</a:t>
            </a:r>
          </a:p>
          <a:p>
            <a:pPr marL="11430" marR="4572">
              <a:lnSpc>
                <a:spcPct val="184000"/>
              </a:lnSpc>
              <a:spcBef>
                <a:spcPts val="827"/>
              </a:spcBef>
            </a:pPr>
            <a:r>
              <a:rPr lang="en-GB" sz="2160" spc="-5" dirty="0">
                <a:solidFill>
                  <a:schemeClr val="accent1">
                    <a:lumMod val="50000"/>
                  </a:schemeClr>
                </a:solidFill>
              </a:rPr>
              <a:t>How do you get a Perceptron to learn?</a:t>
            </a:r>
          </a:p>
          <a:p>
            <a:pPr marL="11430" marR="4572">
              <a:lnSpc>
                <a:spcPct val="184000"/>
              </a:lnSpc>
              <a:spcBef>
                <a:spcPts val="827"/>
              </a:spcBef>
            </a:pPr>
            <a:r>
              <a:rPr lang="en-GB" sz="2160" b="1" spc="-5" dirty="0">
                <a:solidFill>
                  <a:srgbClr val="AB1500"/>
                </a:solidFill>
              </a:rPr>
              <a:t>It needs to perform iterative FEED BACKWARD calculation!</a:t>
            </a:r>
          </a:p>
        </p:txBody>
      </p:sp>
    </p:spTree>
    <p:extLst>
      <p:ext uri="{BB962C8B-B14F-4D97-AF65-F5344CB8AC3E}">
        <p14:creationId xmlns:p14="http://schemas.microsoft.com/office/powerpoint/2010/main" val="3176083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BEF78B-49E3-0741-A87C-0ED6C169FF88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84525-A804-184A-AD81-E4E778E3B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12" y="1390650"/>
            <a:ext cx="5138593" cy="5060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0935F3-D0B2-3F45-B110-55A3052964A5}"/>
              </a:ext>
            </a:extLst>
          </p:cNvPr>
          <p:cNvSpPr/>
          <p:nvPr/>
        </p:nvSpPr>
        <p:spPr>
          <a:xfrm>
            <a:off x="2522856" y="161032"/>
            <a:ext cx="91611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Example Python Code </a:t>
            </a:r>
          </a:p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 class object </a:t>
            </a:r>
            <a:r>
              <a:rPr lang="en-US" sz="3200" kern="0" dirty="0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for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4E08B-3CF5-D044-AD79-8D614C0C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97" y="1348482"/>
            <a:ext cx="5034475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8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6730520" y="2594199"/>
            <a:ext cx="3436144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was developed by: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Robert Frans van der Willigen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CMD,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Hogeschool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Rotterdam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OKT 2020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755945" y="4010006"/>
            <a:ext cx="3490567" cy="79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is licensed under a Creative Commons Attribution-Share-Alike license. You can change it, transmit it, show it to other people. Just always give credit to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RFvdW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754366" y="3786630"/>
            <a:ext cx="5322095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creativecommons.org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/licenses/by-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/3.0/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1858" t="50484" r="35570" b="23202"/>
          <a:stretch>
            <a:fillRect/>
          </a:stretch>
        </p:blipFill>
        <p:spPr bwMode="auto">
          <a:xfrm>
            <a:off x="3129811" y="197064"/>
            <a:ext cx="6248067" cy="212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759469" y="5790302"/>
            <a:ext cx="3089307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http://creativecommons.org/licenses/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4367" y="5143971"/>
            <a:ext cx="5742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0808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http://empoweringthenatives.edublogs.org/2012/03/15/creative-commons-licenses/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683" y="4010005"/>
            <a:ext cx="2241803" cy="269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62" y="2528513"/>
            <a:ext cx="3227364" cy="1129177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87D6ED7-E354-C646-84CF-7D1ED07EB8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46F137-99B6-7846-B15D-CEB4E15AE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61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D1113-AFE6-8E42-8D56-96A18A23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5C45FAA-7791-A34F-AD5E-B74CB3F265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D7005-67C7-B74A-AAE4-03251551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6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132112-D702-B740-A97D-6E0B35D8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D9ED87F-74C6-7F41-B984-B0E391EE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89867"/>
            <a:ext cx="8034737" cy="324152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8A970B2-4935-9645-8F63-522EB8E59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310" y="4411457"/>
            <a:ext cx="1378349" cy="17803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56AD0-08BF-F847-BBE5-C55F130AD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024"/>
          <a:stretch/>
        </p:blipFill>
        <p:spPr>
          <a:xfrm>
            <a:off x="1948748" y="399615"/>
            <a:ext cx="3196225" cy="17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37192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CBE8EB-0F64-1947-8DF9-BA392E8C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77534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9DBA7-B3D2-2849-AF40-0E0F8C41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" y="1984426"/>
            <a:ext cx="1389568" cy="1799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10C6C-ACE3-8D4E-B284-A9B6117E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11" y="1984426"/>
            <a:ext cx="1211996" cy="1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5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3150684" y="356530"/>
            <a:ext cx="6349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Key-words / Concepts /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D12DEB-4007-724A-9C28-D9EA93564FC5}"/>
              </a:ext>
            </a:extLst>
          </p:cNvPr>
          <p:cNvGrpSpPr/>
          <p:nvPr/>
        </p:nvGrpSpPr>
        <p:grpSpPr>
          <a:xfrm>
            <a:off x="415925" y="1368229"/>
            <a:ext cx="10134600" cy="5024961"/>
            <a:chOff x="777875" y="1503546"/>
            <a:chExt cx="10134600" cy="502496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D9AD401-F9EA-CC4C-97EA-B1FE8690E8D6}"/>
                </a:ext>
              </a:extLst>
            </p:cNvPr>
            <p:cNvSpPr/>
            <p:nvPr/>
          </p:nvSpPr>
          <p:spPr>
            <a:xfrm>
              <a:off x="777875" y="1503546"/>
              <a:ext cx="10134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Artificial neuron  === Model  of  single biological neuron / Perceptron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F3E78F-54B7-004A-8B82-7872DEEC4E79}"/>
                </a:ext>
              </a:extLst>
            </p:cNvPr>
            <p:cNvSpPr/>
            <p:nvPr/>
          </p:nvSpPr>
          <p:spPr>
            <a:xfrm>
              <a:off x="777875" y="2109871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Feedforward / Feed-backward / Hebbian learning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015CEA-22E5-CB44-9470-D069328AA479}"/>
                </a:ext>
              </a:extLst>
            </p:cNvPr>
            <p:cNvSpPr/>
            <p:nvPr/>
          </p:nvSpPr>
          <p:spPr>
            <a:xfrm>
              <a:off x="777875" y="2706771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Bias / Threshold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641B26-E0BB-F84E-A5DD-D8EA83DA2E13}"/>
                </a:ext>
              </a:extLst>
            </p:cNvPr>
            <p:cNvSpPr/>
            <p:nvPr/>
          </p:nvSpPr>
          <p:spPr>
            <a:xfrm>
              <a:off x="777875" y="3217982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Weights /adjustable parameters / Memory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CD0B4B-06CC-3946-87B4-2AC9B1A10F1D}"/>
                </a:ext>
              </a:extLst>
            </p:cNvPr>
            <p:cNvSpPr/>
            <p:nvPr/>
          </p:nvSpPr>
          <p:spPr>
            <a:xfrm>
              <a:off x="777875" y="4322703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Input / Output / Layers  / Input vs Output Space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87EEE2-E468-9C43-AF0D-0856CB425602}"/>
                </a:ext>
              </a:extLst>
            </p:cNvPr>
            <p:cNvSpPr/>
            <p:nvPr/>
          </p:nvSpPr>
          <p:spPr>
            <a:xfrm>
              <a:off x="777875" y="4932124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Target / Teacher / Error / learning rate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5FDACC-7D68-8849-81DD-34866B6B2BB6}"/>
                </a:ext>
              </a:extLst>
            </p:cNvPr>
            <p:cNvSpPr/>
            <p:nvPr/>
          </p:nvSpPr>
          <p:spPr>
            <a:xfrm>
              <a:off x="777875" y="3814882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Unit / Node  / Activation Functions (Sigmoid / Step)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3B59D0-F361-2342-B8E5-06D1039F061F}"/>
                </a:ext>
              </a:extLst>
            </p:cNvPr>
            <p:cNvSpPr/>
            <p:nvPr/>
          </p:nvSpPr>
          <p:spPr>
            <a:xfrm>
              <a:off x="777875" y="5533190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Iterations / Epochs / Baches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E01D84-8B61-8B48-871F-65D5BAA55383}"/>
                </a:ext>
              </a:extLst>
            </p:cNvPr>
            <p:cNvSpPr/>
            <p:nvPr/>
          </p:nvSpPr>
          <p:spPr>
            <a:xfrm>
              <a:off x="777875" y="6128397"/>
              <a:ext cx="970915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000" dirty="0">
                  <a:latin typeface="WhatDoWeDoAllDay" panose="02000500000000000000" pitchFamily="2" charset="77"/>
                </a:rPr>
                <a:t>Logical functions AND / OR / XOR (Boolean Algebra) </a:t>
              </a:r>
              <a:endParaRPr lang="en-GB" sz="2000" dirty="0">
                <a:effectLst/>
                <a:latin typeface="WhatDoWeDoAllDay" panose="02000500000000000000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50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2432024" y="437423"/>
            <a:ext cx="78213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Maths</a:t>
            </a:r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 + Python Key-words / Concepts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915987" y="1800029"/>
            <a:ext cx="40735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PYTHON MODULES</a:t>
            </a:r>
            <a:br>
              <a:rPr lang="en-GB" sz="2000" dirty="0">
                <a:effectLst/>
                <a:latin typeface="WhatDoWeDoAllDay" panose="02000500000000000000" pitchFamily="2" charset="77"/>
              </a:rPr>
            </a:b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Numpy</a:t>
            </a:r>
            <a:r>
              <a:rPr lang="en-GB" sz="2000" dirty="0">
                <a:effectLst/>
                <a:latin typeface="WhatDoWeDoAllDay" panose="02000500000000000000" pitchFamily="2" charset="77"/>
              </a:rPr>
              <a:t> as </a:t>
            </a:r>
            <a:r>
              <a:rPr lang="en-GB" sz="2000" dirty="0">
                <a:solidFill>
                  <a:srgbClr val="C00000"/>
                </a:solidFill>
                <a:effectLst/>
                <a:latin typeface="WhatDoWeDoAllDay" panose="02000500000000000000" pitchFamily="2" charset="77"/>
              </a:rPr>
              <a:t>np</a:t>
            </a:r>
          </a:p>
          <a:p>
            <a:r>
              <a:rPr lang="en-GB" sz="2000" dirty="0">
                <a:solidFill>
                  <a:srgbClr val="C00000"/>
                </a:solidFill>
                <a:latin typeface="WhatDoWeDoAllDay" panose="02000500000000000000" pitchFamily="2" charset="77"/>
              </a:rPr>
              <a:t>import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Matlibplot.pyplot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 </a:t>
            </a:r>
            <a:r>
              <a:rPr lang="en-GB" sz="2000" dirty="0">
                <a:latin typeface="WhatDoWeDoAllDay" panose="02000500000000000000" pitchFamily="2" charset="77"/>
              </a:rPr>
              <a:t>as </a:t>
            </a:r>
            <a:r>
              <a:rPr lang="en-GB" sz="2000" dirty="0" err="1">
                <a:solidFill>
                  <a:srgbClr val="C00000"/>
                </a:solidFill>
                <a:latin typeface="WhatDoWeDoAllDay" panose="02000500000000000000" pitchFamily="2" charset="77"/>
              </a:rPr>
              <a:t>plt</a:t>
            </a:r>
            <a:r>
              <a:rPr lang="en-GB" sz="2000" dirty="0">
                <a:latin typeface="WhatDoWeDoAllDay" panose="02000500000000000000" pitchFamily="2" charset="77"/>
              </a:rPr>
              <a:t> </a:t>
            </a:r>
            <a:endParaRPr lang="en-GB" sz="2000" dirty="0">
              <a:effectLst/>
              <a:latin typeface="WhatDoWeDoAllDay" panose="02000500000000000000" pitchFamily="2" charset="77"/>
            </a:endParaRP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c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lass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d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ef return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for </a:t>
            </a:r>
            <a:r>
              <a:rPr lang="en-GB" sz="2000" dirty="0">
                <a:solidFill>
                  <a:srgbClr val="FF0000"/>
                </a:solidFill>
                <a:latin typeface="WhatDoWeDoAllDay" panose="02000500000000000000" pitchFamily="2" charset="77"/>
              </a:rPr>
              <a:t>(loops) 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if else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z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ip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print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ist</a:t>
            </a:r>
          </a:p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append</a:t>
            </a:r>
          </a:p>
          <a:p>
            <a:r>
              <a:rPr lang="en-GB" sz="4000" dirty="0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+=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AC03FF-EB14-0A45-B6BC-602A3F8B0B0C}"/>
              </a:ext>
            </a:extLst>
          </p:cNvPr>
          <p:cNvSpPr/>
          <p:nvPr/>
        </p:nvSpPr>
        <p:spPr>
          <a:xfrm>
            <a:off x="5668887" y="1800029"/>
            <a:ext cx="39132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Matrix Calculus</a:t>
            </a: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WhatDoWeDoAllDay" panose="02000500000000000000" pitchFamily="2" charset="77"/>
              </a:rPr>
              <a:t>np.zeros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np.random.normal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np.dot</a:t>
            </a:r>
            <a:endParaRPr lang="en-GB" sz="2000" dirty="0">
              <a:solidFill>
                <a:schemeClr val="accent1">
                  <a:lumMod val="75000"/>
                </a:schemeClr>
              </a:solidFill>
              <a:latin typeface="WhatDoWeDoAllDay" panose="02000500000000000000" pitchFamily="2" charset="77"/>
            </a:endParaRPr>
          </a:p>
          <a:p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BE2AF9-3A61-7E41-8582-3B3FDC36EAFE}"/>
              </a:ext>
            </a:extLst>
          </p:cNvPr>
          <p:cNvSpPr/>
          <p:nvPr/>
        </p:nvSpPr>
        <p:spPr>
          <a:xfrm>
            <a:off x="5655247" y="3558255"/>
            <a:ext cx="39132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WhatDoWeDoAllDay" panose="02000500000000000000" pitchFamily="2" charset="77"/>
              </a:rPr>
              <a:t>Plotting</a:t>
            </a:r>
          </a:p>
          <a:p>
            <a:endParaRPr lang="en-GB" sz="2000" dirty="0">
              <a:latin typeface="WhatDoWeDoAllDay" panose="02000500000000000000" pitchFamily="2" charset="77"/>
            </a:endParaRP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plt.subplots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plt.subplot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(221)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plt.plot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(epoch, error)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plt.xlabel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('Epoch')</a:t>
            </a:r>
          </a:p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plt.ylabel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latin typeface="WhatDoWeDoAllDay" panose="02000500000000000000" pitchFamily="2" charset="77"/>
              </a:rPr>
              <a:t>('Error')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/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641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19463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20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B0D180-8201-6A43-B295-CF3A47AC5F61}"/>
              </a:ext>
            </a:extLst>
          </p:cNvPr>
          <p:cNvSpPr/>
          <p:nvPr/>
        </p:nvSpPr>
        <p:spPr>
          <a:xfrm>
            <a:off x="3959378" y="575714"/>
            <a:ext cx="2382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32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Perceptron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AD401-F9EA-CC4C-97EA-B1FE8690E8D6}"/>
              </a:ext>
            </a:extLst>
          </p:cNvPr>
          <p:cNvSpPr/>
          <p:nvPr/>
        </p:nvSpPr>
        <p:spPr>
          <a:xfrm>
            <a:off x="1651000" y="1775936"/>
            <a:ext cx="97091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WhatDoWeDoAllDay" panose="02000500000000000000" pitchFamily="2" charset="77"/>
              </a:rPr>
              <a:t>The perceptron was very promising, but it was soon discovered that is has serious limitations as it only works for linearly-separable classes.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In </a:t>
            </a:r>
            <a:r>
              <a:rPr lang="en-GB" sz="3600" dirty="0">
                <a:latin typeface="WhatDoWeDoAllDay" panose="02000500000000000000" pitchFamily="2" charset="77"/>
              </a:rPr>
              <a:t>1969</a:t>
            </a:r>
            <a:r>
              <a:rPr lang="en-GB" sz="2400" dirty="0">
                <a:latin typeface="WhatDoWeDoAllDay" panose="02000500000000000000" pitchFamily="2" charset="77"/>
              </a:rPr>
              <a:t>, Marvin Minsky and Seymour </a:t>
            </a:r>
            <a:r>
              <a:rPr lang="en-GB" sz="2400" dirty="0" err="1">
                <a:latin typeface="WhatDoWeDoAllDay" panose="02000500000000000000" pitchFamily="2" charset="77"/>
              </a:rPr>
              <a:t>Papert</a:t>
            </a:r>
            <a:r>
              <a:rPr lang="en-GB" sz="2400" dirty="0">
                <a:latin typeface="WhatDoWeDoAllDay" panose="02000500000000000000" pitchFamily="2" charset="77"/>
              </a:rPr>
              <a:t> 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demonstrated that it could not learn even a simple logical function such as XOR. </a:t>
            </a:r>
          </a:p>
          <a:p>
            <a:endParaRPr lang="en-GB" sz="2400" dirty="0">
              <a:latin typeface="WhatDoWeDoAllDay" panose="02000500000000000000" pitchFamily="2" charset="77"/>
            </a:endParaRPr>
          </a:p>
          <a:p>
            <a:r>
              <a:rPr lang="en-GB" sz="2400" dirty="0">
                <a:latin typeface="WhatDoWeDoAllDay" panose="02000500000000000000" pitchFamily="2" charset="77"/>
              </a:rPr>
              <a:t>This led to a significant decline in the interest in perceptron’s</a:t>
            </a:r>
          </a:p>
          <a:p>
            <a:r>
              <a:rPr lang="en-GB" sz="2400" dirty="0">
                <a:latin typeface="WhatDoWeDoAllDay" panose="02000500000000000000" pitchFamily="2" charset="77"/>
              </a:rPr>
              <a:t>and Machine learning as a whole.</a:t>
            </a:r>
            <a:endParaRPr lang="en-GB" sz="2400" dirty="0">
              <a:effectLst/>
              <a:latin typeface="WhatDoWeDoAllDa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31148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23810</TotalTime>
  <Words>2140</Words>
  <Application>Microsoft Macintosh PowerPoint</Application>
  <PresentationFormat>Widescreen</PresentationFormat>
  <Paragraphs>523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Abadi MT Condensed Extra Bold</vt:lpstr>
      <vt:lpstr>Arial</vt:lpstr>
      <vt:lpstr>Baloo</vt:lpstr>
      <vt:lpstr>Calibri</vt:lpstr>
      <vt:lpstr>Calibri Light</vt:lpstr>
      <vt:lpstr>Cambria Math</vt:lpstr>
      <vt:lpstr>Open Sans</vt:lpstr>
      <vt:lpstr>Roboto</vt:lpstr>
      <vt:lpstr>Times New Roman</vt:lpstr>
      <vt:lpstr>Tw Cen Classified MT Std</vt:lpstr>
      <vt:lpstr>WhatDoWeDoAllDay</vt:lpstr>
      <vt:lpstr>Office Theme</vt:lpstr>
      <vt:lpstr>simple-light</vt:lpstr>
      <vt:lpstr>1_simple-light</vt:lpstr>
      <vt:lpstr>PowerPoint Presentation</vt:lpstr>
      <vt:lpstr>CONTEXT</vt:lpstr>
      <vt:lpstr>PowerPoint Presentation</vt:lpstr>
      <vt:lpstr>Lecture 04 Basic deﬁnitions and concepts of Machine Learning (ML) PART02.   How to get from ML concepts &amp; Models to Python code.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Boolean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Willigen, R.F. van der (Rob)</dc:creator>
  <cp:lastModifiedBy>Willigen, R.F. van der (Rob)</cp:lastModifiedBy>
  <cp:revision>419</cp:revision>
  <dcterms:created xsi:type="dcterms:W3CDTF">2021-02-12T12:13:08Z</dcterms:created>
  <dcterms:modified xsi:type="dcterms:W3CDTF">2021-04-08T10:46:36Z</dcterms:modified>
</cp:coreProperties>
</file>